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6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96400-91D6-4D0E-A497-195A10992C83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FF04A-9007-46FE-B32C-AA6E61333DA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C45B6B-53ED-46FF-9716-0DCB5F73EC51}" type="slidenum">
              <a:rPr lang="cs-CZ"/>
              <a:pPr/>
              <a:t>6</a:t>
            </a:fld>
            <a:endParaRPr lang="cs-CZ"/>
          </a:p>
        </p:txBody>
      </p:sp>
      <p:sp>
        <p:nvSpPr>
          <p:cNvPr id="19458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Zástupný symbol poznámok 2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8" tIns="45714" rIns="91428" bIns="45714"/>
          <a:lstStyle/>
          <a:p>
            <a:endParaRPr lang="cs-CZ"/>
          </a:p>
        </p:txBody>
      </p:sp>
      <p:sp>
        <p:nvSpPr>
          <p:cNvPr id="19460" name="Zástupný symbol čísla snímky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/>
            <a:fld id="{C2935AC6-2403-4312-B3E7-F5643EB4803E}" type="slidenum">
              <a:rPr lang="cs-CZ" sz="1200">
                <a:latin typeface="Times New Roman" pitchFamily="18" charset="0"/>
              </a:rPr>
              <a:pPr algn="r"/>
              <a:t>6</a:t>
            </a:fld>
            <a:endParaRPr lang="cs-CZ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B694E4-640A-4114-8144-C5E947007ED0}" type="slidenum">
              <a:rPr lang="cs-CZ"/>
              <a:pPr/>
              <a:t>14</a:t>
            </a:fld>
            <a:endParaRPr lang="cs-CZ"/>
          </a:p>
        </p:txBody>
      </p:sp>
      <p:sp>
        <p:nvSpPr>
          <p:cNvPr id="276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sk-SK"/>
              <a:t>Nomenklatúra pre usporiadanie experimentu.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ECFB06-DA8E-4193-B822-B9591A134A7C}" type="slidenum">
              <a:rPr lang="cs-CZ"/>
              <a:pPr/>
              <a:t>15</a:t>
            </a:fld>
            <a:endParaRPr lang="cs-CZ"/>
          </a:p>
        </p:txBody>
      </p:sp>
      <p:sp>
        <p:nvSpPr>
          <p:cNvPr id="296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sk-SK"/>
              <a:t>Nomenklatúra pre usporiadanie experimentu.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A2D3-0C87-4D97-B303-F95EF9326353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78BF-5EA2-44C1-AADE-309BB52DF1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A2D3-0C87-4D97-B303-F95EF9326353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78BF-5EA2-44C1-AADE-309BB52DF1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A2D3-0C87-4D97-B303-F95EF9326353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78BF-5EA2-44C1-AADE-309BB52DF1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A2D3-0C87-4D97-B303-F95EF9326353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78BF-5EA2-44C1-AADE-309BB52DF1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A2D3-0C87-4D97-B303-F95EF9326353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78BF-5EA2-44C1-AADE-309BB52DF1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A2D3-0C87-4D97-B303-F95EF9326353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78BF-5EA2-44C1-AADE-309BB52DF1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A2D3-0C87-4D97-B303-F95EF9326353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78BF-5EA2-44C1-AADE-309BB52DF1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A2D3-0C87-4D97-B303-F95EF9326353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78BF-5EA2-44C1-AADE-309BB52DF1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A2D3-0C87-4D97-B303-F95EF9326353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78BF-5EA2-44C1-AADE-309BB52DF1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A2D3-0C87-4D97-B303-F95EF9326353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78BF-5EA2-44C1-AADE-309BB52DF1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A2D3-0C87-4D97-B303-F95EF9326353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78BF-5EA2-44C1-AADE-309BB52DF1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FA2D3-0C87-4D97-B303-F95EF9326353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378BF-5EA2-44C1-AADE-309BB52DF1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9.wmf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835746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cs typeface="Times New Roman" pitchFamily="18" charset="0"/>
              </a:rPr>
              <a:t>VISUALISATION OF DOMAINS </a:t>
            </a:r>
            <a:r>
              <a:rPr lang="sk-SK" b="1" dirty="0" smtClean="0"/>
              <a:t/>
            </a:r>
            <a:br>
              <a:rPr lang="sk-SK" b="1" dirty="0" smtClean="0"/>
            </a:br>
            <a:r>
              <a:rPr lang="en-GB" b="1" dirty="0" smtClean="0">
                <a:cs typeface="Times New Roman" pitchFamily="18" charset="0"/>
              </a:rPr>
              <a:t>IN 2D MOLECULAR SYSTEMS </a:t>
            </a:r>
            <a:r>
              <a:rPr lang="en-US" b="1" dirty="0" smtClean="0">
                <a:cs typeface="Times New Roman" pitchFamily="18" charset="0"/>
              </a:rPr>
              <a:t/>
            </a:r>
            <a:br>
              <a:rPr lang="en-US" b="1" dirty="0" smtClean="0">
                <a:cs typeface="Times New Roman" pitchFamily="18" charset="0"/>
              </a:rPr>
            </a:br>
            <a:r>
              <a:rPr lang="en-US" b="1" dirty="0" smtClean="0">
                <a:cs typeface="Times New Roman" pitchFamily="18" charset="0"/>
              </a:rPr>
              <a:t>BY</a:t>
            </a:r>
            <a:r>
              <a:rPr lang="en-GB" b="1" dirty="0" smtClean="0">
                <a:cs typeface="Times New Roman" pitchFamily="18" charset="0"/>
              </a:rPr>
              <a:t> BREWSTER ANGLE MICROSCOPE</a:t>
            </a:r>
            <a:r>
              <a:rPr lang="en-GB" sz="3600" b="1" i="1" dirty="0" smtClean="0">
                <a:cs typeface="Times New Roman" pitchFamily="18" charset="0"/>
              </a:rPr>
              <a:t> </a:t>
            </a:r>
            <a:br>
              <a:rPr lang="en-GB" sz="3600" b="1" i="1" dirty="0" smtClean="0">
                <a:cs typeface="Times New Roman" pitchFamily="18" charset="0"/>
              </a:rPr>
            </a:br>
            <a:r>
              <a:rPr lang="en-GB" sz="3600" b="1" i="1" dirty="0" smtClean="0">
                <a:cs typeface="Times New Roman" pitchFamily="18" charset="0"/>
              </a:rPr>
              <a:t/>
            </a:r>
            <a:br>
              <a:rPr lang="en-GB" sz="3600" b="1" i="1" dirty="0" smtClean="0"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i="1" dirty="0" smtClean="0">
                <a:cs typeface="Times New Roman" pitchFamily="18" charset="0"/>
              </a:rPr>
              <a:t>J. Cir</a:t>
            </a:r>
            <a:r>
              <a:rPr lang="sk-SK" b="1" i="1" dirty="0" smtClean="0"/>
              <a:t>á</a:t>
            </a:r>
            <a:r>
              <a:rPr lang="en-GB" b="1" i="1" dirty="0" smtClean="0">
                <a:cs typeface="Times New Roman" pitchFamily="18" charset="0"/>
              </a:rPr>
              <a:t>k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http://www.uni-ulm.de/fileadmin/website_uni_ulm/nawi.inst.060/Tools/Bilder/BAM_larg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38" y="657225"/>
            <a:ext cx="8259762" cy="6200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4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0" y="992188"/>
          <a:ext cx="4191000" cy="2952750"/>
        </p:xfrm>
        <a:graphic>
          <a:graphicData uri="http://schemas.openxmlformats.org/presentationml/2006/ole">
            <p:oleObj spid="_x0000_s4098" name="Videoklip" r:id="rId3" imgW="5028571" imgH="3543795" progId="Package">
              <p:embed/>
            </p:oleObj>
          </a:graphicData>
        </a:graphic>
      </p:graphicFrame>
      <p:graphicFrame>
        <p:nvGraphicFramePr>
          <p:cNvPr id="20485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024438" y="1047750"/>
          <a:ext cx="4111625" cy="2897188"/>
        </p:xfrm>
        <a:graphic>
          <a:graphicData uri="http://schemas.openxmlformats.org/presentationml/2006/ole">
            <p:oleObj spid="_x0000_s4099" name="Videoklip" r:id="rId4" imgW="4933333" imgH="3476190" progId="Package">
              <p:embed/>
            </p:oleObj>
          </a:graphicData>
        </a:graphic>
      </p:graphicFrame>
      <p:graphicFrame>
        <p:nvGraphicFramePr>
          <p:cNvPr id="20486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587625" y="3984625"/>
          <a:ext cx="4040188" cy="2841625"/>
        </p:xfrm>
        <a:graphic>
          <a:graphicData uri="http://schemas.openxmlformats.org/presentationml/2006/ole">
            <p:oleObj spid="_x0000_s4100" name="Videoklip" r:id="rId5" imgW="4847619" imgH="3409524" progId="Package">
              <p:embed/>
            </p:oleObj>
          </a:graphicData>
        </a:graphic>
      </p:graphicFrame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990600" y="381000"/>
            <a:ext cx="716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</a:rPr>
              <a:t>Brewster angle microscopy</a:t>
            </a:r>
            <a:r>
              <a:rPr lang="en-US" sz="2400">
                <a:solidFill>
                  <a:srgbClr val="000099"/>
                </a:solidFill>
              </a:rPr>
              <a:t> </a:t>
            </a:r>
            <a:endParaRPr lang="cs-CZ" sz="2400">
              <a:solidFill>
                <a:srgbClr val="000099"/>
              </a:solidFill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-76200" y="388620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1 mN/m</a:t>
            </a:r>
            <a:endParaRPr lang="cs-CZ" sz="2000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8153400" y="38862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5 mN/m</a:t>
            </a:r>
            <a:endParaRPr lang="cs-CZ" sz="2000"/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6553200" y="6156325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10 mN/m</a:t>
            </a:r>
            <a:endParaRPr lang="cs-CZ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2895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3700" y="914400"/>
            <a:ext cx="3124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9144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1981200" y="4121150"/>
          <a:ext cx="4724400" cy="2736850"/>
        </p:xfrm>
        <a:graphic>
          <a:graphicData uri="http://schemas.openxmlformats.org/presentationml/2006/ole">
            <p:oleObj spid="_x0000_s5122" name="Fotografie" r:id="rId6" imgW="30485714" imgH="23371429" progId="">
              <p:embed/>
            </p:oleObj>
          </a:graphicData>
        </a:graphic>
      </p:graphicFrame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5105400" y="5715000"/>
            <a:ext cx="0" cy="3810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3810000" y="5105400"/>
            <a:ext cx="0" cy="3810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3429000" y="4648200"/>
            <a:ext cx="0" cy="3048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6781800" y="4343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 flipH="1">
            <a:off x="6781800" y="434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6705600" y="43434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200 </a:t>
            </a:r>
            <a:r>
              <a:rPr lang="en-US" sz="1400">
                <a:latin typeface="Symbol" pitchFamily="18" charset="2"/>
              </a:rPr>
              <a:t>m</a:t>
            </a:r>
            <a:r>
              <a:rPr lang="en-US" sz="1400"/>
              <a:t>m</a:t>
            </a:r>
            <a:endParaRPr lang="cs-CZ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830263"/>
            <a:ext cx="7197725" cy="685800"/>
          </a:xfrm>
        </p:spPr>
        <p:txBody>
          <a:bodyPr>
            <a:normAutofit fontScale="90000"/>
          </a:bodyPr>
          <a:lstStyle/>
          <a:p>
            <a:r>
              <a:rPr lang="sk-SK" sz="2800"/>
              <a:t>Experiment</a:t>
            </a:r>
            <a:r>
              <a:rPr lang="en-US" sz="2800"/>
              <a:t>al</a:t>
            </a:r>
            <a:r>
              <a:rPr lang="sk-SK" sz="2800"/>
              <a:t> </a:t>
            </a:r>
            <a:r>
              <a:rPr lang="en-US" sz="2800"/>
              <a:t>study of physical properties of</a:t>
            </a:r>
            <a:r>
              <a:rPr lang="sk-SK" sz="2800"/>
              <a:t> LB </a:t>
            </a:r>
            <a:r>
              <a:rPr lang="en-US" sz="2800"/>
              <a:t>films</a:t>
            </a:r>
            <a:r>
              <a:rPr lang="sk-SK" sz="2000"/>
              <a:t> </a:t>
            </a:r>
            <a:endParaRPr lang="cs-CZ" sz="2000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895600"/>
            <a:ext cx="7620000" cy="5105400"/>
          </a:xfrm>
        </p:spPr>
        <p:txBody>
          <a:bodyPr/>
          <a:lstStyle/>
          <a:p>
            <a:r>
              <a:rPr lang="en-US" sz="2800"/>
              <a:t>Nanoelectric phenomena in Langmuir monolayer</a:t>
            </a:r>
            <a:endParaRPr lang="sk-SK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/>
              <a:t>MDC</a:t>
            </a:r>
            <a:r>
              <a:rPr lang="en-US" sz="3200"/>
              <a:t> Measurement</a:t>
            </a:r>
          </a:p>
        </p:txBody>
      </p:sp>
      <p:pic>
        <p:nvPicPr>
          <p:cNvPr id="26627" name="Picture 3" descr="experimental_setup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3810000"/>
            <a:ext cx="8610600" cy="2220913"/>
          </a:xfrm>
          <a:noFill/>
          <a:ln/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57200" y="1447800"/>
            <a:ext cx="8229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v"/>
            </a:pPr>
            <a:r>
              <a:rPr lang="en-US" sz="2800">
                <a:solidFill>
                  <a:srgbClr val="0033CC"/>
                </a:solidFill>
              </a:rPr>
              <a:t>Observation of</a:t>
            </a:r>
            <a:r>
              <a:rPr lang="sk-SK" sz="2800">
                <a:solidFill>
                  <a:srgbClr val="0033CC"/>
                </a:solidFill>
              </a:rPr>
              <a:t> </a:t>
            </a:r>
            <a:r>
              <a:rPr lang="en-US" sz="2800">
                <a:solidFill>
                  <a:srgbClr val="0033CC"/>
                </a:solidFill>
              </a:rPr>
              <a:t>the dynamic response</a:t>
            </a:r>
            <a:endParaRPr lang="sk-SK" sz="2800">
              <a:solidFill>
                <a:srgbClr val="0033CC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v"/>
            </a:pPr>
            <a:r>
              <a:rPr lang="en-US" sz="2800">
                <a:solidFill>
                  <a:srgbClr val="0033CC"/>
                </a:solidFill>
              </a:rPr>
              <a:t>Change of</a:t>
            </a:r>
            <a:r>
              <a:rPr lang="sk-SK" sz="2800">
                <a:solidFill>
                  <a:srgbClr val="0033CC"/>
                </a:solidFill>
              </a:rPr>
              <a:t>:</a:t>
            </a:r>
            <a:r>
              <a:rPr lang="en-US" sz="2800">
                <a:solidFill>
                  <a:srgbClr val="0033CC"/>
                </a:solidFill>
              </a:rPr>
              <a:t> </a:t>
            </a:r>
            <a:r>
              <a:rPr lang="sk-SK" sz="2800">
                <a:solidFill>
                  <a:srgbClr val="0033CC"/>
                </a:solidFill>
              </a:rPr>
              <a:t>a) </a:t>
            </a:r>
            <a:r>
              <a:rPr lang="en-US" sz="2800">
                <a:solidFill>
                  <a:srgbClr val="0033CC"/>
                </a:solidFill>
              </a:rPr>
              <a:t>order</a:t>
            </a:r>
            <a:endParaRPr lang="sk-SK" sz="2800">
              <a:solidFill>
                <a:srgbClr val="0033CC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sk-SK" sz="2800">
                <a:solidFill>
                  <a:srgbClr val="0033CC"/>
                </a:solidFill>
              </a:rPr>
              <a:t>			</a:t>
            </a:r>
            <a:r>
              <a:rPr lang="en-US" sz="2800">
                <a:solidFill>
                  <a:srgbClr val="0033CC"/>
                </a:solidFill>
              </a:rPr>
              <a:t>   </a:t>
            </a:r>
            <a:r>
              <a:rPr lang="sk-SK" sz="2800">
                <a:solidFill>
                  <a:srgbClr val="0033CC"/>
                </a:solidFill>
              </a:rPr>
              <a:t>b) dip</a:t>
            </a:r>
            <a:r>
              <a:rPr lang="en-US" sz="2800">
                <a:solidFill>
                  <a:srgbClr val="0033CC"/>
                </a:solidFill>
              </a:rPr>
              <a:t>o</a:t>
            </a:r>
            <a:r>
              <a:rPr lang="sk-SK" sz="2800">
                <a:solidFill>
                  <a:srgbClr val="0033CC"/>
                </a:solidFill>
              </a:rPr>
              <a:t>l</a:t>
            </a:r>
            <a:r>
              <a:rPr lang="en-US" sz="2800">
                <a:solidFill>
                  <a:srgbClr val="0033CC"/>
                </a:solidFill>
              </a:rPr>
              <a:t>e</a:t>
            </a:r>
            <a:r>
              <a:rPr lang="sk-SK" sz="2800">
                <a:solidFill>
                  <a:srgbClr val="0033CC"/>
                </a:solidFill>
              </a:rPr>
              <a:t> moment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en-US" sz="2800">
                <a:solidFill>
                  <a:srgbClr val="0033CC"/>
                </a:solidFill>
              </a:rPr>
              <a:t>			   c) number of molecules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4648200" y="3810000"/>
            <a:ext cx="4191000" cy="2209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/>
              <a:t>MDC</a:t>
            </a:r>
            <a:r>
              <a:rPr lang="en-US" sz="3200"/>
              <a:t> Measurement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457200" y="1447800"/>
            <a:ext cx="8229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v"/>
            </a:pPr>
            <a:r>
              <a:rPr lang="en-US" sz="2800">
                <a:solidFill>
                  <a:srgbClr val="0033CC"/>
                </a:solidFill>
              </a:rPr>
              <a:t>Observation of</a:t>
            </a:r>
            <a:r>
              <a:rPr lang="sk-SK" sz="2800">
                <a:solidFill>
                  <a:srgbClr val="0033CC"/>
                </a:solidFill>
              </a:rPr>
              <a:t> </a:t>
            </a:r>
            <a:r>
              <a:rPr lang="en-US" sz="2800">
                <a:solidFill>
                  <a:srgbClr val="0033CC"/>
                </a:solidFill>
              </a:rPr>
              <a:t>the dynamic response</a:t>
            </a:r>
            <a:endParaRPr lang="sk-SK" sz="2800">
              <a:solidFill>
                <a:srgbClr val="0033CC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v"/>
            </a:pPr>
            <a:r>
              <a:rPr lang="en-US" sz="2800">
                <a:solidFill>
                  <a:srgbClr val="0033CC"/>
                </a:solidFill>
              </a:rPr>
              <a:t>Change of</a:t>
            </a:r>
            <a:r>
              <a:rPr lang="sk-SK" sz="2800">
                <a:solidFill>
                  <a:srgbClr val="0033CC"/>
                </a:solidFill>
              </a:rPr>
              <a:t>:</a:t>
            </a:r>
            <a:r>
              <a:rPr lang="en-US" sz="2800">
                <a:solidFill>
                  <a:srgbClr val="0033CC"/>
                </a:solidFill>
              </a:rPr>
              <a:t> </a:t>
            </a:r>
            <a:r>
              <a:rPr lang="sk-SK" sz="2800">
                <a:solidFill>
                  <a:srgbClr val="0033CC"/>
                </a:solidFill>
              </a:rPr>
              <a:t>a) </a:t>
            </a:r>
            <a:r>
              <a:rPr lang="en-US" sz="2800">
                <a:solidFill>
                  <a:srgbClr val="0033CC"/>
                </a:solidFill>
              </a:rPr>
              <a:t>order</a:t>
            </a:r>
            <a:endParaRPr lang="sk-SK" sz="2800">
              <a:solidFill>
                <a:srgbClr val="0033CC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sk-SK" sz="2800">
                <a:solidFill>
                  <a:srgbClr val="0033CC"/>
                </a:solidFill>
              </a:rPr>
              <a:t>			</a:t>
            </a:r>
            <a:r>
              <a:rPr lang="en-US" sz="2800">
                <a:solidFill>
                  <a:srgbClr val="0033CC"/>
                </a:solidFill>
              </a:rPr>
              <a:t>   </a:t>
            </a:r>
            <a:r>
              <a:rPr lang="sk-SK" sz="2800">
                <a:solidFill>
                  <a:srgbClr val="0033CC"/>
                </a:solidFill>
              </a:rPr>
              <a:t>b) dip</a:t>
            </a:r>
            <a:r>
              <a:rPr lang="en-US" sz="2800">
                <a:solidFill>
                  <a:srgbClr val="0033CC"/>
                </a:solidFill>
              </a:rPr>
              <a:t>o</a:t>
            </a:r>
            <a:r>
              <a:rPr lang="sk-SK" sz="2800">
                <a:solidFill>
                  <a:srgbClr val="0033CC"/>
                </a:solidFill>
              </a:rPr>
              <a:t>l</a:t>
            </a:r>
            <a:r>
              <a:rPr lang="en-US" sz="2800">
                <a:solidFill>
                  <a:srgbClr val="0033CC"/>
                </a:solidFill>
              </a:rPr>
              <a:t>e</a:t>
            </a:r>
            <a:r>
              <a:rPr lang="sk-SK" sz="2800">
                <a:solidFill>
                  <a:srgbClr val="0033CC"/>
                </a:solidFill>
              </a:rPr>
              <a:t> moment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en-US" sz="2800">
                <a:solidFill>
                  <a:srgbClr val="0033CC"/>
                </a:solidFill>
              </a:rPr>
              <a:t>			   c) number of molecules</a:t>
            </a:r>
          </a:p>
        </p:txBody>
      </p:sp>
      <p:pic>
        <p:nvPicPr>
          <p:cNvPr id="28678" name="Picture 6" descr="exp_setup-animation"/>
          <p:cNvPicPr>
            <a:picLocks noChangeAspect="1" noChangeArrowheads="1" noCro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00600" y="3941763"/>
            <a:ext cx="4038600" cy="2078037"/>
          </a:xfrm>
          <a:noFill/>
          <a:ln/>
        </p:spPr>
      </p:pic>
      <p:pic>
        <p:nvPicPr>
          <p:cNvPr id="28679" name="Picture 7" descr="experimental_setup"/>
          <p:cNvPicPr>
            <a:picLocks noChangeAspect="1" noChangeArrowheads="1"/>
          </p:cNvPicPr>
          <p:nvPr/>
        </p:nvPicPr>
        <p:blipFill>
          <a:blip r:embed="rId4" cstate="print"/>
          <a:srcRect r="47787"/>
          <a:stretch>
            <a:fillRect/>
          </a:stretch>
        </p:blipFill>
        <p:spPr bwMode="auto">
          <a:xfrm>
            <a:off x="304800" y="3810000"/>
            <a:ext cx="4495800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13716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cs-CZ"/>
              <a:t>Orientational order in the Langmuir film with Buckingham’s potential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/>
              <a:t>Change </a:t>
            </a:r>
            <a:r>
              <a:rPr lang="en-US" sz="2800"/>
              <a:t>in molecular conformation</a:t>
            </a:r>
            <a:endParaRPr lang="cs-CZ" sz="2800"/>
          </a:p>
        </p:txBody>
      </p:sp>
      <p:pic>
        <p:nvPicPr>
          <p:cNvPr id="209923" name="Picture 3" descr="bending_molecule-small"/>
          <p:cNvPicPr>
            <a:picLocks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81313" y="2286000"/>
            <a:ext cx="2224087" cy="4035425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Change in molecular orientantion</a:t>
            </a:r>
            <a:endParaRPr lang="cs-CZ" sz="2800"/>
          </a:p>
        </p:txBody>
      </p:sp>
      <p:pic>
        <p:nvPicPr>
          <p:cNvPr id="210947" name="Picture 3" descr="turning_molecule-small"/>
          <p:cNvPicPr>
            <a:picLocks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2286000"/>
            <a:ext cx="2559050" cy="404653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Change in molecular charge state</a:t>
            </a:r>
            <a:endParaRPr lang="sk-SK" sz="280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86200" y="2362200"/>
            <a:ext cx="1116013" cy="3976688"/>
            <a:chOff x="4704" y="1440"/>
            <a:chExt cx="390" cy="1764"/>
          </a:xfrm>
        </p:grpSpPr>
        <p:pic>
          <p:nvPicPr>
            <p:cNvPr id="211972" name="Picture 4" descr="molecule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04" y="1440"/>
              <a:ext cx="390" cy="176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11973" name="Picture 5" descr="electron_transfer"/>
            <p:cNvPicPr>
              <a:picLocks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27" y="1936"/>
              <a:ext cx="251" cy="311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8229600" cy="1066800"/>
          </a:xfrm>
        </p:spPr>
        <p:txBody>
          <a:bodyPr/>
          <a:lstStyle/>
          <a:p>
            <a:r>
              <a:rPr lang="en-US" sz="2800" b="1">
                <a:solidFill>
                  <a:srgbClr val="000099"/>
                </a:solidFill>
              </a:rPr>
              <a:t>CONTENTS</a:t>
            </a:r>
            <a:r>
              <a:rPr lang="sk-SK" sz="3600"/>
              <a:t/>
            </a:r>
            <a:br>
              <a:rPr lang="sk-SK" sz="3600"/>
            </a:br>
            <a:endParaRPr lang="cs-CZ" sz="360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229600" cy="3886200"/>
          </a:xfrm>
        </p:spPr>
        <p:txBody>
          <a:bodyPr/>
          <a:lstStyle/>
          <a:p>
            <a:r>
              <a:rPr lang="en-US" sz="2400" dirty="0"/>
              <a:t>Langmuir monolayer at the air/water interface</a:t>
            </a:r>
            <a:endParaRPr lang="sk-SK" sz="2400" dirty="0"/>
          </a:p>
          <a:p>
            <a:r>
              <a:rPr lang="en-US" sz="2400" dirty="0"/>
              <a:t>Self-organization of molecules in 2D system</a:t>
            </a:r>
            <a:r>
              <a:rPr lang="cs-CZ" sz="2400" dirty="0"/>
              <a:t> (theor</a:t>
            </a:r>
            <a:r>
              <a:rPr lang="en-US" sz="2400" dirty="0"/>
              <a:t>y)</a:t>
            </a:r>
            <a:endParaRPr lang="sk-SK" sz="2400" dirty="0"/>
          </a:p>
          <a:p>
            <a:r>
              <a:rPr lang="sk-SK" sz="2400" dirty="0"/>
              <a:t>Brewster angle </a:t>
            </a:r>
            <a:r>
              <a:rPr lang="cs-CZ" sz="2400" dirty="0" smtClean="0"/>
              <a:t>microscope</a:t>
            </a:r>
            <a:endParaRPr lang="en-US" sz="2400" dirty="0" smtClean="0"/>
          </a:p>
          <a:p>
            <a:r>
              <a:rPr lang="en-US" sz="2400" dirty="0" smtClean="0"/>
              <a:t>Maxwell displacement currents measurements</a:t>
            </a:r>
            <a:endParaRPr lang="cs-CZ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609600" y="2757488"/>
            <a:ext cx="1905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0033CC"/>
                </a:solidFill>
              </a:rPr>
              <a:t>Current</a:t>
            </a:r>
            <a:endParaRPr lang="sk-SK" sz="2800">
              <a:solidFill>
                <a:srgbClr val="0033CC"/>
              </a:solidFill>
            </a:endParaRPr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590800"/>
            <a:ext cx="51244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609600" y="914400"/>
            <a:ext cx="312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k-SK" sz="2800">
                <a:solidFill>
                  <a:srgbClr val="0033CC"/>
                </a:solidFill>
              </a:rPr>
              <a:t>Indu</a:t>
            </a:r>
            <a:r>
              <a:rPr lang="en-US" sz="2800">
                <a:solidFill>
                  <a:srgbClr val="0033CC"/>
                </a:solidFill>
              </a:rPr>
              <a:t>ced</a:t>
            </a:r>
            <a:r>
              <a:rPr lang="sk-SK" sz="2800">
                <a:solidFill>
                  <a:srgbClr val="0033CC"/>
                </a:solidFill>
              </a:rPr>
              <a:t> </a:t>
            </a:r>
            <a:r>
              <a:rPr lang="en-US" sz="2800">
                <a:solidFill>
                  <a:srgbClr val="0033CC"/>
                </a:solidFill>
              </a:rPr>
              <a:t>charge</a:t>
            </a:r>
            <a:endParaRPr lang="sk-SK" sz="2800">
              <a:solidFill>
                <a:srgbClr val="0033CC"/>
              </a:solidFill>
            </a:endParaRPr>
          </a:p>
        </p:txBody>
      </p:sp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914400"/>
            <a:ext cx="34861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609600" y="3581400"/>
            <a:ext cx="1211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2800">
                <a:solidFill>
                  <a:srgbClr val="0033CC"/>
                </a:solidFill>
              </a:rPr>
              <a:t>Energ</a:t>
            </a:r>
            <a:r>
              <a:rPr lang="en-US" sz="2800">
                <a:solidFill>
                  <a:srgbClr val="0033CC"/>
                </a:solidFill>
              </a:rPr>
              <a:t>y</a:t>
            </a:r>
          </a:p>
        </p:txBody>
      </p:sp>
      <p:pic>
        <p:nvPicPr>
          <p:cNvPr id="33804" name="Picture 12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133600" y="3505200"/>
            <a:ext cx="6846888" cy="968375"/>
          </a:xfrm>
          <a:noFill/>
          <a:ln/>
        </p:spPr>
      </p:pic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609600" y="4648200"/>
            <a:ext cx="254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33CC"/>
                </a:solidFill>
              </a:rPr>
              <a:t>S</a:t>
            </a:r>
            <a:r>
              <a:rPr lang="sk-SK" sz="2800">
                <a:solidFill>
                  <a:srgbClr val="0033CC"/>
                </a:solidFill>
              </a:rPr>
              <a:t>patial averaged</a:t>
            </a:r>
            <a:endParaRPr lang="en-US" sz="2800">
              <a:solidFill>
                <a:srgbClr val="0033CC"/>
              </a:solidFill>
            </a:endParaRPr>
          </a:p>
        </p:txBody>
      </p:sp>
      <p:pic>
        <p:nvPicPr>
          <p:cNvPr id="33807" name="Picture 15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209800" y="5334000"/>
            <a:ext cx="5110163" cy="923925"/>
          </a:xfrm>
          <a:noFill/>
          <a:ln/>
        </p:spPr>
      </p:pic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2209800" y="39624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2133600" y="38862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1676400" y="36576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3811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1676400"/>
            <a:ext cx="37147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609600" y="17526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800">
                <a:solidFill>
                  <a:srgbClr val="0033CC"/>
                </a:solidFill>
              </a:rPr>
              <a:t>Stat. mean value</a:t>
            </a:r>
            <a:endParaRPr lang="cs-CZ" sz="280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utoUpdateAnimBg="0"/>
      <p:bldP spid="33800" grpId="0" autoUpdateAnimBg="0"/>
      <p:bldP spid="33803" grpId="0" autoUpdateAnimBg="0"/>
      <p:bldP spid="33806" grpId="0" autoUpdateAnimBg="0"/>
      <p:bldP spid="3381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1027"/>
          <p:cNvPicPr>
            <a:picLocks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838200"/>
            <a:ext cx="6881813" cy="5207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/>
              <a:t>Comparison of calculations using various standard potentials</a:t>
            </a:r>
          </a:p>
        </p:txBody>
      </p:sp>
      <p:pic>
        <p:nvPicPr>
          <p:cNvPr id="34820" name="Picture 4" descr="fig3-2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1981200"/>
            <a:ext cx="5732463" cy="4538663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sk-SK" sz="2800">
                <a:effectLst/>
              </a:rPr>
              <a:t>The effect of cluster size</a:t>
            </a:r>
            <a:endParaRPr lang="cs-CZ" sz="2800">
              <a:effectLst/>
            </a:endParaRPr>
          </a:p>
        </p:txBody>
      </p:sp>
      <p:pic>
        <p:nvPicPr>
          <p:cNvPr id="36868" name="Picture 4" descr="fig4_color-new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97075" y="1981200"/>
            <a:ext cx="5761038" cy="460375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z="2800">
                <a:effectLst/>
              </a:rPr>
              <a:t>R</a:t>
            </a:r>
            <a:r>
              <a:rPr lang="sk-SK" sz="2800">
                <a:effectLst/>
              </a:rPr>
              <a:t>ecordings</a:t>
            </a:r>
            <a:r>
              <a:rPr lang="en-US" sz="2800">
                <a:effectLst/>
              </a:rPr>
              <a:t> of MDC signals obtained at three different rates of compression</a:t>
            </a:r>
            <a:endParaRPr lang="cs-CZ" sz="2800">
              <a:effectLst/>
            </a:endParaRPr>
          </a:p>
        </p:txBody>
      </p:sp>
      <p:pic>
        <p:nvPicPr>
          <p:cNvPr id="37893" name="Picture 5" descr="fig2_color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 t="5038" r="9492"/>
          <a:stretch>
            <a:fillRect/>
          </a:stretch>
        </p:blipFill>
        <p:spPr>
          <a:xfrm>
            <a:off x="1774825" y="1981200"/>
            <a:ext cx="5594350" cy="41148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2800">
                <a:effectLst/>
              </a:rPr>
              <a:t>MDC signals repl</a:t>
            </a:r>
            <a:r>
              <a:rPr lang="sk-SK" sz="2800">
                <a:effectLst/>
              </a:rPr>
              <a:t>o</a:t>
            </a:r>
            <a:r>
              <a:rPr lang="en-US" sz="2800">
                <a:effectLst/>
              </a:rPr>
              <a:t>tted as the dependence I/</a:t>
            </a:r>
            <a:r>
              <a:rPr lang="en-US" sz="2800">
                <a:effectLst/>
                <a:latin typeface="Symbol" pitchFamily="18" charset="2"/>
              </a:rPr>
              <a:t>b</a:t>
            </a:r>
            <a:r>
              <a:rPr lang="en-US" sz="2800">
                <a:effectLst/>
              </a:rPr>
              <a:t> vs. area per molecule</a:t>
            </a:r>
            <a:endParaRPr lang="cs-CZ" sz="2800">
              <a:effectLst/>
            </a:endParaRPr>
          </a:p>
        </p:txBody>
      </p:sp>
      <p:pic>
        <p:nvPicPr>
          <p:cNvPr id="38917" name="Picture 5" descr="Graph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 t="8006" r="10533"/>
          <a:stretch>
            <a:fillRect/>
          </a:stretch>
        </p:blipFill>
        <p:spPr>
          <a:xfrm>
            <a:off x="1717675" y="1981200"/>
            <a:ext cx="5707063" cy="41148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sk-SK" sz="3600"/>
              <a:t>Conclusions</a:t>
            </a:r>
            <a:endParaRPr lang="cs-CZ" sz="360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5438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800" b="1">
                <a:cs typeface="Times New Roman" pitchFamily="18" charset="0"/>
              </a:rPr>
              <a:t> </a:t>
            </a:r>
            <a:r>
              <a:rPr lang="sk-SK" sz="2800" b="1"/>
              <a:t>	</a:t>
            </a:r>
            <a:r>
              <a:rPr lang="sk-SK" sz="2400"/>
              <a:t>I</a:t>
            </a:r>
            <a:r>
              <a:rPr lang="en-US" sz="2400">
                <a:cs typeface="Times New Roman" pitchFamily="18" charset="0"/>
              </a:rPr>
              <a:t>n </a:t>
            </a:r>
            <a:r>
              <a:rPr lang="sk-SK" sz="2400"/>
              <a:t>soft material science the i</a:t>
            </a:r>
            <a:r>
              <a:rPr lang="en-US" sz="2400">
                <a:cs typeface="Times New Roman" pitchFamily="18" charset="0"/>
              </a:rPr>
              <a:t>nterest is given to the system composed of several types of molecules where the molecular interactions play a key role in determining the resultant system properties. But the interactions depend on the way how the molecules are spontaneously organized in the system – depend on self-organization. From this point of view </a:t>
            </a:r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LB films can be regarded as an ideal technological tool for modeling basic physical processes in the system with molecular organization</a:t>
            </a:r>
            <a:r>
              <a:rPr lang="sk-SK" sz="2400">
                <a:solidFill>
                  <a:srgbClr val="FF0000"/>
                </a:solidFill>
              </a:rPr>
              <a:t>.</a:t>
            </a:r>
            <a:endParaRPr lang="cs-CZ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7772400" cy="17526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sk-SK" sz="2800">
                <a:solidFill>
                  <a:srgbClr val="000099"/>
                </a:solidFill>
              </a:rPr>
              <a:t>Langmuir monolayers</a:t>
            </a:r>
            <a:r>
              <a:rPr lang="sk-SK" sz="3600">
                <a:solidFill>
                  <a:srgbClr val="FF9933"/>
                </a:solidFill>
              </a:rPr>
              <a:t/>
            </a:r>
            <a:br>
              <a:rPr lang="sk-SK" sz="3600">
                <a:solidFill>
                  <a:srgbClr val="FF9933"/>
                </a:solidFill>
              </a:rPr>
            </a:br>
            <a:r>
              <a:rPr lang="en-US" sz="2400">
                <a:solidFill>
                  <a:srgbClr val="006600"/>
                </a:solidFill>
              </a:rPr>
              <a:t>monomolecular insoluble layers of organic amphiphilic molecules formed at the air/water interface during the self-organized process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55888"/>
            <a:ext cx="7772400" cy="3581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S</a:t>
            </a:r>
            <a:r>
              <a:rPr lang="sk-SK" sz="2400"/>
              <a:t>ystems for </a:t>
            </a:r>
            <a:r>
              <a:rPr lang="en-US" sz="2400"/>
              <a:t>the study of self-organization in 2D with the possibility to</a:t>
            </a:r>
            <a:r>
              <a:rPr lang="sk-SK" sz="2400"/>
              <a:t> control thermodynamic state quantities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Formation of Langmuir-Blodgett layers on solid substrates</a:t>
            </a:r>
          </a:p>
          <a:p>
            <a:pPr>
              <a:lnSpc>
                <a:spcPct val="90000"/>
              </a:lnSpc>
            </a:pPr>
            <a:r>
              <a:rPr lang="en-US" sz="2400"/>
              <a:t>Study of chemical reactions in 2D molecular systems</a:t>
            </a:r>
          </a:p>
          <a:p>
            <a:pPr>
              <a:lnSpc>
                <a:spcPct val="90000"/>
              </a:lnSpc>
            </a:pPr>
            <a:r>
              <a:rPr lang="en-US" sz="2400"/>
              <a:t>Study of phenomena in biological membranes, </a:t>
            </a:r>
            <a:r>
              <a:rPr lang="sk-SK" sz="2400"/>
              <a:t>phase </a:t>
            </a:r>
            <a:r>
              <a:rPr lang="en-US" sz="2400"/>
              <a:t>transitions, lipid – protein interactions</a:t>
            </a:r>
          </a:p>
          <a:p>
            <a:pPr>
              <a:lnSpc>
                <a:spcPct val="90000"/>
              </a:lnSpc>
            </a:pPr>
            <a:r>
              <a:rPr lang="en-US" sz="2400"/>
              <a:t>Study of interactions between a receptor and a target molecule in biosensor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229600" cy="1371600"/>
          </a:xfrm>
        </p:spPr>
        <p:txBody>
          <a:bodyPr/>
          <a:lstStyle/>
          <a:p>
            <a:r>
              <a:rPr lang="en-US" sz="2800">
                <a:solidFill>
                  <a:srgbClr val="0033CC"/>
                </a:solidFill>
              </a:rPr>
              <a:t>Langmuir trough</a:t>
            </a:r>
            <a:endParaRPr lang="cs-CZ" sz="2800">
              <a:solidFill>
                <a:srgbClr val="0033CC"/>
              </a:solidFill>
            </a:endParaRPr>
          </a:p>
        </p:txBody>
      </p:sp>
      <p:pic>
        <p:nvPicPr>
          <p:cNvPr id="15363" name="Picture 3" descr="Medium Langmuir Troug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76400"/>
            <a:ext cx="6858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08025" y="609600"/>
            <a:ext cx="7216775" cy="685800"/>
          </a:xfrm>
        </p:spPr>
        <p:txBody>
          <a:bodyPr/>
          <a:lstStyle/>
          <a:p>
            <a:r>
              <a:rPr lang="en-US" sz="2800">
                <a:solidFill>
                  <a:srgbClr val="000099"/>
                </a:solidFill>
                <a:latin typeface="Symbol" pitchFamily="18" charset="2"/>
              </a:rPr>
              <a:t>p </a:t>
            </a:r>
            <a:r>
              <a:rPr lang="en-US" sz="2800">
                <a:solidFill>
                  <a:srgbClr val="000099"/>
                </a:solidFill>
              </a:rPr>
              <a:t>-</a:t>
            </a:r>
            <a:r>
              <a:rPr lang="en-US" sz="2800">
                <a:solidFill>
                  <a:srgbClr val="000099"/>
                </a:solidFill>
                <a:latin typeface="Symbol" pitchFamily="18" charset="2"/>
              </a:rPr>
              <a:t> A </a:t>
            </a:r>
            <a:r>
              <a:rPr lang="en-US" sz="2800">
                <a:solidFill>
                  <a:srgbClr val="000099"/>
                </a:solidFill>
              </a:rPr>
              <a:t>isotherm of an organic acid monolayer </a:t>
            </a:r>
            <a:r>
              <a:rPr lang="sk-SK" sz="2800">
                <a:solidFill>
                  <a:srgbClr val="000099"/>
                </a:solidFill>
              </a:rPr>
              <a:t> </a:t>
            </a:r>
            <a:endParaRPr lang="cs-CZ" sz="2800">
              <a:solidFill>
                <a:srgbClr val="000099"/>
              </a:solidFill>
            </a:endParaRPr>
          </a:p>
        </p:txBody>
      </p:sp>
      <p:pic>
        <p:nvPicPr>
          <p:cNvPr id="13315" name="Picture 3" descr="01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0"/>
            <a:ext cx="5638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molecule-smal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681288"/>
            <a:ext cx="2590800" cy="2881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sk-SK" sz="2800">
                <a:solidFill>
                  <a:srgbClr val="000099"/>
                </a:solidFill>
              </a:rPr>
              <a:t>Lateral domains in Langmuir monolayers</a:t>
            </a:r>
            <a:endParaRPr lang="cs-CZ" sz="2800">
              <a:solidFill>
                <a:srgbClr val="000099"/>
              </a:solidFill>
            </a:endParaRP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685800" y="1235075"/>
            <a:ext cx="76962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/>
              <a:t>Self-organization in binary mixture of  amphiphilic molecules at the air/water interface:</a:t>
            </a:r>
          </a:p>
          <a:p>
            <a:pPr>
              <a:spcBef>
                <a:spcPct val="50000"/>
              </a:spcBef>
            </a:pPr>
            <a:r>
              <a:rPr lang="en-US" sz="2000">
                <a:cs typeface="Times New Roman" pitchFamily="18" charset="0"/>
              </a:rPr>
              <a:t> </a:t>
            </a:r>
            <a:endParaRPr lang="cs-CZ" sz="2000"/>
          </a:p>
        </p:txBody>
      </p:sp>
      <p:sp>
        <p:nvSpPr>
          <p:cNvPr id="17412" name="Rectangle 8"/>
          <p:cNvSpPr>
            <a:spLocks noChangeArrowheads="1"/>
          </p:cNvSpPr>
          <p:nvPr/>
        </p:nvSpPr>
        <p:spPr bwMode="auto">
          <a:xfrm>
            <a:off x="1524000" y="4297363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sz="2800"/>
          </a:p>
        </p:txBody>
      </p:sp>
      <p:sp>
        <p:nvSpPr>
          <p:cNvPr id="17413" name="Rectangle 10"/>
          <p:cNvSpPr>
            <a:spLocks noChangeArrowheads="1"/>
          </p:cNvSpPr>
          <p:nvPr/>
        </p:nvSpPr>
        <p:spPr bwMode="auto">
          <a:xfrm>
            <a:off x="4052888" y="333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sz="2800"/>
          </a:p>
        </p:txBody>
      </p:sp>
      <p:sp>
        <p:nvSpPr>
          <p:cNvPr id="17414" name="Rectangle 12"/>
          <p:cNvSpPr>
            <a:spLocks noChangeArrowheads="1"/>
          </p:cNvSpPr>
          <p:nvPr/>
        </p:nvSpPr>
        <p:spPr bwMode="auto">
          <a:xfrm>
            <a:off x="3486150" y="3281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sz="2800"/>
          </a:p>
        </p:txBody>
      </p:sp>
      <p:sp>
        <p:nvSpPr>
          <p:cNvPr id="339982" name="Rectangle 14"/>
          <p:cNvSpPr>
            <a:spLocks noChangeArrowheads="1"/>
          </p:cNvSpPr>
          <p:nvPr/>
        </p:nvSpPr>
        <p:spPr bwMode="auto">
          <a:xfrm>
            <a:off x="394335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sz="2800"/>
          </a:p>
        </p:txBody>
      </p:sp>
      <p:sp>
        <p:nvSpPr>
          <p:cNvPr id="17416" name="Rectangle 16"/>
          <p:cNvSpPr>
            <a:spLocks noChangeArrowheads="1"/>
          </p:cNvSpPr>
          <p:nvPr/>
        </p:nvSpPr>
        <p:spPr bwMode="auto">
          <a:xfrm>
            <a:off x="4138613" y="3167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sz="2800"/>
          </a:p>
        </p:txBody>
      </p:sp>
      <p:sp>
        <p:nvSpPr>
          <p:cNvPr id="17417" name="Rectangle 18"/>
          <p:cNvSpPr>
            <a:spLocks noChangeArrowheads="1"/>
          </p:cNvSpPr>
          <p:nvPr/>
        </p:nvSpPr>
        <p:spPr bwMode="auto">
          <a:xfrm>
            <a:off x="4057650" y="333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sz="2800"/>
          </a:p>
        </p:txBody>
      </p:sp>
      <p:graphicFrame>
        <p:nvGraphicFramePr>
          <p:cNvPr id="339985" name="Object 17"/>
          <p:cNvGraphicFramePr>
            <a:graphicFrameLocks noChangeAspect="1"/>
          </p:cNvGraphicFramePr>
          <p:nvPr/>
        </p:nvGraphicFramePr>
        <p:xfrm>
          <a:off x="609600" y="2133600"/>
          <a:ext cx="2667000" cy="469900"/>
        </p:xfrm>
        <a:graphic>
          <a:graphicData uri="http://schemas.openxmlformats.org/presentationml/2006/ole">
            <p:oleObj spid="_x0000_s1026" r:id="rId4" imgW="1028254" imgH="177723" progId="Equation.3">
              <p:embed/>
            </p:oleObj>
          </a:graphicData>
        </a:graphic>
      </p:graphicFrame>
      <p:sp>
        <p:nvSpPr>
          <p:cNvPr id="17419" name="Rectangle 20"/>
          <p:cNvSpPr>
            <a:spLocks noChangeArrowheads="1"/>
          </p:cNvSpPr>
          <p:nvPr/>
        </p:nvSpPr>
        <p:spPr bwMode="auto">
          <a:xfrm>
            <a:off x="350520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sz="2800"/>
          </a:p>
        </p:txBody>
      </p:sp>
      <p:graphicFrame>
        <p:nvGraphicFramePr>
          <p:cNvPr id="339987" name="Object 19"/>
          <p:cNvGraphicFramePr>
            <a:graphicFrameLocks noChangeAspect="1"/>
          </p:cNvGraphicFramePr>
          <p:nvPr/>
        </p:nvGraphicFramePr>
        <p:xfrm>
          <a:off x="1066800" y="2743200"/>
          <a:ext cx="5181600" cy="579438"/>
        </p:xfrm>
        <a:graphic>
          <a:graphicData uri="http://schemas.openxmlformats.org/presentationml/2006/ole">
            <p:oleObj spid="_x0000_s1027" r:id="rId5" imgW="2133600" imgH="241300" progId="Equation.3">
              <p:embed/>
            </p:oleObj>
          </a:graphicData>
        </a:graphic>
      </p:graphicFrame>
      <p:sp>
        <p:nvSpPr>
          <p:cNvPr id="17421" name="Rectangle 22"/>
          <p:cNvSpPr>
            <a:spLocks noChangeArrowheads="1"/>
          </p:cNvSpPr>
          <p:nvPr/>
        </p:nvSpPr>
        <p:spPr bwMode="auto">
          <a:xfrm>
            <a:off x="293370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sz="2800"/>
          </a:p>
        </p:txBody>
      </p:sp>
      <p:graphicFrame>
        <p:nvGraphicFramePr>
          <p:cNvPr id="339989" name="Object 21"/>
          <p:cNvGraphicFramePr>
            <a:graphicFrameLocks noChangeAspect="1"/>
          </p:cNvGraphicFramePr>
          <p:nvPr/>
        </p:nvGraphicFramePr>
        <p:xfrm>
          <a:off x="1066800" y="3214688"/>
          <a:ext cx="7543800" cy="985837"/>
        </p:xfrm>
        <a:graphic>
          <a:graphicData uri="http://schemas.openxmlformats.org/presentationml/2006/ole">
            <p:oleObj spid="_x0000_s1028" r:id="rId6" imgW="3276600" imgH="431800" progId="Equation.3">
              <p:embed/>
            </p:oleObj>
          </a:graphicData>
        </a:graphic>
      </p:graphicFrame>
      <p:graphicFrame>
        <p:nvGraphicFramePr>
          <p:cNvPr id="339991" name="Object 23"/>
          <p:cNvGraphicFramePr>
            <a:graphicFrameLocks noChangeAspect="1"/>
          </p:cNvGraphicFramePr>
          <p:nvPr/>
        </p:nvGraphicFramePr>
        <p:xfrm>
          <a:off x="533400" y="4343400"/>
          <a:ext cx="5619750" cy="557213"/>
        </p:xfrm>
        <a:graphic>
          <a:graphicData uri="http://schemas.openxmlformats.org/presentationml/2006/ole">
            <p:oleObj spid="_x0000_s1029" r:id="rId7" imgW="2400300" imgH="241300" progId="Equation.3">
              <p:embed/>
            </p:oleObj>
          </a:graphicData>
        </a:graphic>
      </p:graphicFrame>
      <p:sp>
        <p:nvSpPr>
          <p:cNvPr id="17424" name="Rectangle 26"/>
          <p:cNvSpPr>
            <a:spLocks noChangeArrowheads="1"/>
          </p:cNvSpPr>
          <p:nvPr/>
        </p:nvSpPr>
        <p:spPr bwMode="auto">
          <a:xfrm>
            <a:off x="4167188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sz="2800"/>
          </a:p>
        </p:txBody>
      </p:sp>
      <p:graphicFrame>
        <p:nvGraphicFramePr>
          <p:cNvPr id="339993" name="Object 25"/>
          <p:cNvGraphicFramePr>
            <a:graphicFrameLocks noChangeAspect="1"/>
          </p:cNvGraphicFramePr>
          <p:nvPr/>
        </p:nvGraphicFramePr>
        <p:xfrm>
          <a:off x="1143000" y="5181600"/>
          <a:ext cx="2057400" cy="1284288"/>
        </p:xfrm>
        <a:graphic>
          <a:graphicData uri="http://schemas.openxmlformats.org/presentationml/2006/ole">
            <p:oleObj spid="_x0000_s1030" r:id="rId8" imgW="812447" imgH="507780" progId="Equation.3">
              <p:embed/>
            </p:oleObj>
          </a:graphicData>
        </a:graphic>
      </p:graphicFrame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57600" y="5470525"/>
            <a:ext cx="464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000"/>
              <a:t>number of molecules in one circular domain</a:t>
            </a:r>
            <a:endParaRPr lang="cs-CZ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9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9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9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9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9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9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9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9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9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9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9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9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9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9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82" grpId="0" autoUpdateAnimBg="0"/>
      <p:bldP spid="33999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solidFill>
                  <a:srgbClr val="000099"/>
                </a:solidFill>
                <a:latin typeface="Symbol" pitchFamily="18" charset="2"/>
              </a:rPr>
              <a:t>p </a:t>
            </a:r>
            <a:r>
              <a:rPr lang="en-US" sz="2800">
                <a:solidFill>
                  <a:srgbClr val="000099"/>
                </a:solidFill>
              </a:rPr>
              <a:t>– A isotherm of pentadecanoic acid </a:t>
            </a:r>
            <a:endParaRPr lang="cs-CZ" sz="2800">
              <a:solidFill>
                <a:srgbClr val="000099"/>
              </a:solidFill>
              <a:latin typeface="Symbol" pitchFamily="18" charset="2"/>
            </a:endParaRPr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914400" y="1455738"/>
          <a:ext cx="6781800" cy="5199062"/>
        </p:xfrm>
        <a:graphic>
          <a:graphicData uri="http://schemas.openxmlformats.org/presentationml/2006/ole">
            <p:oleObj spid="_x0000_s2050" name="Fotografie" r:id="rId3" imgW="30485714" imgH="23371429" progId="">
              <p:embed/>
            </p:oleObj>
          </a:graphicData>
        </a:graphic>
      </p:graphicFrame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6400800" y="53721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</a:t>
            </a:r>
            <a:endParaRPr lang="cs-CZ"/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5562600" y="5195888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LE</a:t>
            </a:r>
            <a:endParaRPr lang="cs-CZ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4216400" y="5130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LC/LE</a:t>
            </a:r>
            <a:endParaRPr lang="cs-CZ"/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3429000" y="4510088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LC</a:t>
            </a:r>
            <a:endParaRPr lang="cs-CZ"/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2819400" y="27432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solidFill>
                  <a:srgbClr val="000099"/>
                </a:solidFill>
              </a:rPr>
              <a:t>Van der Waals equation of 2D molecular system</a:t>
            </a:r>
            <a:endParaRPr lang="cs-CZ" sz="2800">
              <a:solidFill>
                <a:srgbClr val="000099"/>
              </a:solidFill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533400" y="20574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09600" y="1981200"/>
            <a:ext cx="7848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cs typeface="Times New Roman" pitchFamily="18" charset="0"/>
              </a:rPr>
              <a:t>	</a:t>
            </a:r>
          </a:p>
          <a:p>
            <a:pPr>
              <a:spcBef>
                <a:spcPct val="50000"/>
              </a:spcBef>
            </a:pPr>
            <a:r>
              <a:rPr lang="sk-SK">
                <a:cs typeface="Times New Roman" pitchFamily="18" charset="0"/>
              </a:rPr>
              <a:t> </a:t>
            </a:r>
          </a:p>
          <a:p>
            <a:pPr>
              <a:spcBef>
                <a:spcPct val="50000"/>
              </a:spcBef>
            </a:pPr>
            <a:r>
              <a:rPr lang="sk-SK">
                <a:cs typeface="Times New Roman" pitchFamily="18" charset="0"/>
              </a:rPr>
              <a:t>		</a:t>
            </a:r>
          </a:p>
          <a:p>
            <a:pPr>
              <a:spcBef>
                <a:spcPct val="50000"/>
              </a:spcBef>
            </a:pPr>
            <a:r>
              <a:rPr lang="sk-SK">
                <a:cs typeface="Times New Roman" pitchFamily="18" charset="0"/>
              </a:rPr>
              <a:t> </a:t>
            </a:r>
          </a:p>
          <a:p>
            <a:pPr>
              <a:spcBef>
                <a:spcPct val="50000"/>
              </a:spcBef>
            </a:pPr>
            <a:r>
              <a:rPr lang="sk-SK">
                <a:cs typeface="Times New Roman" pitchFamily="18" charset="0"/>
              </a:rPr>
              <a:t> </a:t>
            </a:r>
          </a:p>
          <a:p>
            <a:pPr>
              <a:spcBef>
                <a:spcPct val="50000"/>
              </a:spcBef>
            </a:pPr>
            <a:r>
              <a:rPr lang="cs-CZ"/>
              <a:t>	 </a:t>
            </a:r>
          </a:p>
          <a:p>
            <a:pPr>
              <a:spcBef>
                <a:spcPct val="50000"/>
              </a:spcBef>
            </a:pPr>
            <a:endParaRPr lang="cs-CZ"/>
          </a:p>
          <a:p>
            <a:pPr>
              <a:spcBef>
                <a:spcPct val="50000"/>
              </a:spcBef>
            </a:pPr>
            <a:r>
              <a:rPr lang="cs-CZ"/>
              <a:t> 		</a:t>
            </a:r>
          </a:p>
          <a:p>
            <a:pPr>
              <a:spcBef>
                <a:spcPct val="50000"/>
              </a:spcBef>
            </a:pPr>
            <a:endParaRPr lang="cs-CZ"/>
          </a:p>
          <a:p>
            <a:pPr>
              <a:spcBef>
                <a:spcPct val="50000"/>
              </a:spcBef>
            </a:pPr>
            <a:endParaRPr lang="cs-CZ"/>
          </a:p>
          <a:p>
            <a:pPr>
              <a:spcBef>
                <a:spcPct val="50000"/>
              </a:spcBef>
            </a:pPr>
            <a:r>
              <a:rPr lang="cs-CZ"/>
              <a:t> </a:t>
            </a:r>
          </a:p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57200" y="2057400"/>
            <a:ext cx="8077200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000">
                <a:cs typeface="Times New Roman" pitchFamily="18" charset="0"/>
              </a:rPr>
              <a:t>surface pressure</a:t>
            </a:r>
            <a:r>
              <a:rPr lang="sk-SK">
                <a:cs typeface="Times New Roman" pitchFamily="18" charset="0"/>
              </a:rPr>
              <a:t>    	</a:t>
            </a:r>
          </a:p>
          <a:p>
            <a:pPr>
              <a:spcBef>
                <a:spcPct val="50000"/>
              </a:spcBef>
            </a:pPr>
            <a:r>
              <a:rPr lang="sk-SK">
                <a:cs typeface="Times New Roman" pitchFamily="18" charset="0"/>
              </a:rPr>
              <a:t> </a:t>
            </a:r>
          </a:p>
          <a:p>
            <a:pPr>
              <a:spcBef>
                <a:spcPct val="50000"/>
              </a:spcBef>
            </a:pPr>
            <a:r>
              <a:rPr lang="sk-SK">
                <a:cs typeface="Times New Roman" pitchFamily="18" charset="0"/>
              </a:rPr>
              <a:t>		</a:t>
            </a:r>
          </a:p>
          <a:p>
            <a:pPr>
              <a:spcBef>
                <a:spcPct val="50000"/>
              </a:spcBef>
            </a:pPr>
            <a:r>
              <a:rPr lang="sk-SK">
                <a:cs typeface="Times New Roman" pitchFamily="18" charset="0"/>
              </a:rPr>
              <a:t> </a:t>
            </a:r>
          </a:p>
          <a:p>
            <a:pPr>
              <a:spcBef>
                <a:spcPct val="50000"/>
              </a:spcBef>
            </a:pPr>
            <a:r>
              <a:rPr lang="sk-SK">
                <a:cs typeface="Times New Roman" pitchFamily="18" charset="0"/>
              </a:rPr>
              <a:t> </a:t>
            </a:r>
          </a:p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533400" y="28194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852738"/>
            <a:ext cx="3581400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419600"/>
            <a:ext cx="25908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2081213"/>
            <a:ext cx="12192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4895850" y="2111375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cs typeface="Arial" charset="0"/>
              </a:rPr>
              <a:t>[</a:t>
            </a:r>
            <a:r>
              <a:rPr lang="sk-SK"/>
              <a:t>mN/m</a:t>
            </a:r>
            <a:r>
              <a:rPr lang="cs-CZ">
                <a:cs typeface="Arial" charset="0"/>
              </a:rPr>
              <a:t>]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solidFill>
                  <a:srgbClr val="000099"/>
                </a:solidFill>
                <a:latin typeface="Symbol" pitchFamily="18" charset="2"/>
              </a:rPr>
              <a:t>p </a:t>
            </a:r>
            <a:r>
              <a:rPr lang="en-US" sz="2800">
                <a:solidFill>
                  <a:srgbClr val="000099"/>
                </a:solidFill>
              </a:rPr>
              <a:t>– A isotherm of pentadecanoic acid </a:t>
            </a:r>
            <a:endParaRPr lang="cs-CZ" sz="2800">
              <a:solidFill>
                <a:srgbClr val="000099"/>
              </a:solidFill>
              <a:latin typeface="Symbol" pitchFamily="18" charset="2"/>
            </a:endParaRPr>
          </a:p>
        </p:txBody>
      </p:sp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914400" y="1455738"/>
          <a:ext cx="6781800" cy="5199062"/>
        </p:xfrm>
        <a:graphic>
          <a:graphicData uri="http://schemas.openxmlformats.org/presentationml/2006/ole">
            <p:oleObj spid="_x0000_s3074" name="Fotografie" r:id="rId3" imgW="30485714" imgH="23371429" progId="">
              <p:embed/>
            </p:oleObj>
          </a:graphicData>
        </a:graphic>
      </p:graphicFrame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400800" y="53721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</a:t>
            </a:r>
            <a:endParaRPr lang="cs-CZ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5562600" y="5195888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LE</a:t>
            </a:r>
            <a:endParaRPr lang="cs-CZ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4216400" y="5130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LC/LE</a:t>
            </a:r>
            <a:endParaRPr lang="cs-CZ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3429000" y="4510088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LC</a:t>
            </a:r>
            <a:endParaRPr lang="cs-CZ"/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2819400" y="27432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304</Words>
  <Application>Microsoft Office PowerPoint</Application>
  <PresentationFormat>On-screen Show (4:3)</PresentationFormat>
  <Paragraphs>87</Paragraphs>
  <Slides>26</Slides>
  <Notes>3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Office Theme</vt:lpstr>
      <vt:lpstr>Microsoft Equation 3.0</vt:lpstr>
      <vt:lpstr>Fotografie</vt:lpstr>
      <vt:lpstr>Videoklip</vt:lpstr>
      <vt:lpstr>VISUALISATION OF DOMAINS  IN 2D MOLECULAR SYSTEMS  BY BREWSTER ANGLE MICROSCOPE   </vt:lpstr>
      <vt:lpstr>CONTENTS </vt:lpstr>
      <vt:lpstr>Langmuir monolayers monomolecular insoluble layers of organic amphiphilic molecules formed at the air/water interface during the self-organized process</vt:lpstr>
      <vt:lpstr>Langmuir trough</vt:lpstr>
      <vt:lpstr>p - A isotherm of an organic acid monolayer  </vt:lpstr>
      <vt:lpstr>Lateral domains in Langmuir monolayers</vt:lpstr>
      <vt:lpstr>p – A isotherm of pentadecanoic acid </vt:lpstr>
      <vt:lpstr>Van der Waals equation of 2D molecular system</vt:lpstr>
      <vt:lpstr>p – A isotherm of pentadecanoic acid </vt:lpstr>
      <vt:lpstr>Slide 10</vt:lpstr>
      <vt:lpstr>Slide 11</vt:lpstr>
      <vt:lpstr>Slide 12</vt:lpstr>
      <vt:lpstr>Experimental study of physical properties of LB films </vt:lpstr>
      <vt:lpstr>MDC Measurement</vt:lpstr>
      <vt:lpstr>MDC Measurement</vt:lpstr>
      <vt:lpstr>Slide 16</vt:lpstr>
      <vt:lpstr>Change in molecular conformation</vt:lpstr>
      <vt:lpstr>Change in molecular orientantion</vt:lpstr>
      <vt:lpstr>Change in molecular charge state</vt:lpstr>
      <vt:lpstr>Slide 20</vt:lpstr>
      <vt:lpstr>Slide 21</vt:lpstr>
      <vt:lpstr>Comparison of calculations using various standard potentials</vt:lpstr>
      <vt:lpstr>The effect of cluster size</vt:lpstr>
      <vt:lpstr>Recordings of MDC signals obtained at three different rates of compression</vt:lpstr>
      <vt:lpstr>MDC signals replotted as the dependence I/b vs. area per molecule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VISUALISATION OF DOMAINS  IN 2D MOLECULAR SYSTEMS  BY BREWSTER ANGLE MICROSCOPE   </dc:title>
  <dc:creator>Július Cirák</dc:creator>
  <cp:lastModifiedBy>Július Cirák</cp:lastModifiedBy>
  <cp:revision>1</cp:revision>
  <dcterms:created xsi:type="dcterms:W3CDTF">2011-10-03T14:54:39Z</dcterms:created>
  <dcterms:modified xsi:type="dcterms:W3CDTF">2011-10-03T15:04:08Z</dcterms:modified>
</cp:coreProperties>
</file>