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fld id="{AACD56B2-C216-4567-85A2-5A93D8610931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83A0BA-FB96-4434-984B-16958BC98B4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030DE-6B9C-424D-A6D6-6F47D7A229B9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01A23-3559-4237-9E05-A08EDCB80EA6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761D0-AFDF-47D0-8263-46F07E3AC90D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09E1B-833E-4C91-9E00-B86CFE5080FA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93BF3-4CB1-402C-B11E-2C9D2CD2F15D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FF5FE-8978-4D93-A7EB-5797463DC288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65297-5C4B-4872-8A55-B57934FB33D1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76947F-8BA6-47D9-A88E-D8D7D7AF49E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8FA9D2F-785E-4951-9778-6D09E31B4F16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869015-D7BC-4335-903B-9F97A2F8CB6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03494E-59C1-42A2-8D7C-282AD40A299B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31EF24-FB61-4520-9FF0-10589C9398DC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19A22C-C0CC-41F0-956E-B5C6EFAB387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E115FB-D6C3-420C-868A-3C401CABA57A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C4CAA2-0B98-4C7F-820B-A97A6DDC081F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sk-SK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sk-SK"/>
            </a:lvl1pPr>
          </a:lstStyle>
          <a:p>
            <a:pPr lvl="0"/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792D02-2176-4674-BF2E-E7CE67623250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sk-SK"/>
            </a:lvl1pPr>
            <a:lvl2pPr>
              <a:defRPr lang="sk-SK"/>
            </a:lvl2pPr>
            <a:lvl3pPr>
              <a:defRPr lang="sk-SK"/>
            </a:lvl3pPr>
            <a:lvl4pPr>
              <a:defRPr lang="sk-SK"/>
            </a:lvl4pPr>
            <a:lvl5pPr>
              <a:defRPr lang="sk-SK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A2760-861E-4288-A44A-C5978557A129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 txBox="1">
            <a:spLocks noGrp="1"/>
          </p:cNvSpPr>
          <p:nvPr>
            <p:ph type="title" orient="vert"/>
          </p:nvPr>
        </p:nvSpPr>
        <p:spPr>
          <a:xfrm>
            <a:off x="6515099" y="609603"/>
            <a:ext cx="1943100" cy="5486400"/>
          </a:xfrm>
        </p:spPr>
        <p:txBody>
          <a:bodyPr vert="eaVert"/>
          <a:lstStyle>
            <a:lvl1pPr>
              <a:defRPr lang="sk-SK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 txBox="1">
            <a:spLocks noGrp="1"/>
          </p:cNvSpPr>
          <p:nvPr>
            <p:ph type="body" orient="vert" idx="1"/>
          </p:nvPr>
        </p:nvSpPr>
        <p:spPr>
          <a:xfrm>
            <a:off x="685800" y="609603"/>
            <a:ext cx="5676896" cy="5486400"/>
          </a:xfrm>
        </p:spPr>
        <p:txBody>
          <a:bodyPr vert="eaVert"/>
          <a:lstStyle>
            <a:lvl1pPr>
              <a:defRPr lang="sk-SK"/>
            </a:lvl1pPr>
            <a:lvl2pPr>
              <a:defRPr lang="sk-SK"/>
            </a:lvl2pPr>
            <a:lvl3pPr>
              <a:defRPr lang="sk-SK"/>
            </a:lvl3pPr>
            <a:lvl4pPr>
              <a:defRPr lang="sk-SK"/>
            </a:lvl4pPr>
            <a:lvl5pPr>
              <a:defRPr lang="sk-SK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002575-2D58-45C0-9D64-7379EB73B43E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 txBox="1">
            <a:spLocks noGrp="1"/>
          </p:cNvSpPr>
          <p:nvPr>
            <p:ph/>
          </p:nvPr>
        </p:nvSpPr>
        <p:spPr>
          <a:xfrm>
            <a:off x="685800" y="609603"/>
            <a:ext cx="7772400" cy="5486400"/>
          </a:xfrm>
        </p:spPr>
        <p:txBody>
          <a:bodyPr/>
          <a:lstStyle>
            <a:lvl1pPr>
              <a:defRPr lang="sk-SK"/>
            </a:lvl1pPr>
            <a:lvl2pPr>
              <a:defRPr lang="sk-SK"/>
            </a:lvl2pPr>
            <a:lvl3pPr>
              <a:defRPr lang="sk-SK"/>
            </a:lvl3pPr>
            <a:lvl4pPr>
              <a:defRPr lang="sk-SK"/>
            </a:lvl4pPr>
            <a:lvl5pPr>
              <a:defRPr lang="sk-SK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24159D-63D9-4A16-ACAD-5EEE59070ADD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15AA6-6A85-448B-9184-729D3818D2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52EC-5264-43C1-A7CE-17DB6AC97A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sk-SK"/>
            </a:lvl1pPr>
            <a:lvl2pPr>
              <a:defRPr lang="sk-SK"/>
            </a:lvl2pPr>
            <a:lvl3pPr>
              <a:defRPr lang="sk-SK"/>
            </a:lvl3pPr>
            <a:lvl4pPr>
              <a:defRPr lang="sk-SK"/>
            </a:lvl4pPr>
            <a:lvl5pPr>
              <a:defRPr lang="sk-SK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78A4F3-ECDD-4E4F-B905-808BC7F95136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lang="sk-SK" sz="4000" b="1" cap="all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sk-SK" sz="2000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06506B-7FD8-4E37-8731-63BC34D30312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lang="sk-SK" sz="2800"/>
            </a:lvl1pPr>
            <a:lvl2pPr>
              <a:spcBef>
                <a:spcPts val="600"/>
              </a:spcBef>
              <a:defRPr lang="sk-SK" sz="2400"/>
            </a:lvl2pPr>
            <a:lvl3pPr>
              <a:spcBef>
                <a:spcPts val="500"/>
              </a:spcBef>
              <a:defRPr lang="sk-SK" sz="2000"/>
            </a:lvl3pPr>
            <a:lvl4pPr>
              <a:spcBef>
                <a:spcPts val="400"/>
              </a:spcBef>
              <a:defRPr lang="sk-SK" sz="1800"/>
            </a:lvl4pPr>
            <a:lvl5pPr>
              <a:spcBef>
                <a:spcPts val="400"/>
              </a:spcBef>
              <a:defRPr lang="sk-SK"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3810003" cy="4114800"/>
          </a:xfrm>
        </p:spPr>
        <p:txBody>
          <a:bodyPr/>
          <a:lstStyle>
            <a:lvl1pPr>
              <a:spcBef>
                <a:spcPts val="700"/>
              </a:spcBef>
              <a:defRPr lang="sk-SK" sz="2800"/>
            </a:lvl1pPr>
            <a:lvl2pPr>
              <a:spcBef>
                <a:spcPts val="600"/>
              </a:spcBef>
              <a:defRPr lang="sk-SK" sz="2400"/>
            </a:lvl2pPr>
            <a:lvl3pPr>
              <a:spcBef>
                <a:spcPts val="500"/>
              </a:spcBef>
              <a:defRPr lang="sk-SK" sz="2000"/>
            </a:lvl3pPr>
            <a:lvl4pPr>
              <a:spcBef>
                <a:spcPts val="400"/>
              </a:spcBef>
              <a:defRPr lang="sk-SK" sz="1800"/>
            </a:lvl4pPr>
            <a:lvl5pPr>
              <a:spcBef>
                <a:spcPts val="400"/>
              </a:spcBef>
              <a:defRPr lang="sk-SK"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A1D4D8-8D56-4D09-AFE3-0D2C8142BCD2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sk-SK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sk-SK" sz="2400" b="1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lang="sk-SK" sz="2400"/>
            </a:lvl1pPr>
            <a:lvl2pPr>
              <a:spcBef>
                <a:spcPts val="500"/>
              </a:spcBef>
              <a:defRPr lang="sk-SK" sz="2000"/>
            </a:lvl2pPr>
            <a:lvl3pPr>
              <a:spcBef>
                <a:spcPts val="400"/>
              </a:spcBef>
              <a:defRPr lang="sk-SK" sz="1800"/>
            </a:lvl3pPr>
            <a:lvl4pPr>
              <a:spcBef>
                <a:spcPts val="400"/>
              </a:spcBef>
              <a:defRPr lang="sk-SK" sz="1600"/>
            </a:lvl4pPr>
            <a:lvl5pPr>
              <a:spcBef>
                <a:spcPts val="400"/>
              </a:spcBef>
              <a:defRPr lang="sk-SK"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sk-SK" sz="2400" b="1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lang="sk-SK" sz="2400"/>
            </a:lvl1pPr>
            <a:lvl2pPr>
              <a:spcBef>
                <a:spcPts val="500"/>
              </a:spcBef>
              <a:defRPr lang="sk-SK" sz="2000"/>
            </a:lvl2pPr>
            <a:lvl3pPr>
              <a:spcBef>
                <a:spcPts val="400"/>
              </a:spcBef>
              <a:defRPr lang="sk-SK" sz="1800"/>
            </a:lvl3pPr>
            <a:lvl4pPr>
              <a:spcBef>
                <a:spcPts val="400"/>
              </a:spcBef>
              <a:defRPr lang="sk-SK" sz="1600"/>
            </a:lvl4pPr>
            <a:lvl5pPr>
              <a:spcBef>
                <a:spcPts val="400"/>
              </a:spcBef>
              <a:defRPr lang="sk-SK"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äty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čísla snímky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7568E-B72D-4FDB-9547-B4E093543BC8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sk-SK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C43F3C-786D-44B3-83F6-A5384DAB7554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äty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čísla snímky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F9184D-5018-4C27-AEE8-45E2199D3970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lang="sk-SK" sz="2000" b="1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sk-SK"/>
            </a:lvl1pPr>
            <a:lvl2pPr>
              <a:defRPr lang="sk-SK"/>
            </a:lvl2pPr>
            <a:lvl3pPr>
              <a:defRPr lang="sk-SK"/>
            </a:lvl3pPr>
            <a:lvl4pPr>
              <a:defRPr lang="sk-SK"/>
            </a:lvl4pPr>
            <a:lvl5pPr>
              <a:defRPr lang="sk-SK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sk-SK" sz="1400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6A4945-9E9A-483B-BEFB-F6D4665637DE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lang="sk-SK" sz="2000" b="1"/>
            </a:lvl1pPr>
          </a:lstStyle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sk-SK"/>
            </a:lvl1pPr>
          </a:lstStyle>
          <a:p>
            <a:pPr lvl="0"/>
            <a:endParaRPr lang="sk-SK"/>
          </a:p>
        </p:txBody>
      </p:sp>
      <p:sp>
        <p:nvSpPr>
          <p:cNvPr id="4" name="Zástupný symbol textu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sk-SK" sz="1400"/>
            </a:lvl1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F3804A-5A0A-4EA3-BF5F-40C7F0F724A3}" type="slidenum">
              <a:rPr/>
              <a:pPr lvl="0"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1"/>
          </p:nvPr>
        </p:nvSpPr>
        <p:spPr>
          <a:xfrm>
            <a:off x="685800" y="1981203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2"/>
          </p:nvPr>
        </p:nvSpPr>
        <p:spPr>
          <a:xfrm>
            <a:off x="685800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8396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8396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fld id="{600982B1-66BB-41AC-9715-047DD9B9DC49}" type="slidenum">
              <a:rPr/>
              <a:pPr lvl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0" cap="none" spc="0" baseline="0">
          <a:solidFill>
            <a:srgbClr val="000000"/>
          </a:solidFill>
          <a:uFillTx/>
          <a:latin typeface="Times New Roman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Char char="•"/>
        <a:tabLst/>
        <a:defRPr lang="cs-CZ" sz="3200" b="0" i="0" u="none" strike="noStrike" kern="0" cap="none" spc="0" baseline="0">
          <a:solidFill>
            <a:srgbClr val="000000"/>
          </a:solidFill>
          <a:uFillTx/>
          <a:latin typeface="Times New Roman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Char char="–"/>
        <a:tabLst/>
        <a:defRPr lang="cs-CZ" sz="2800" b="0" i="0" u="none" strike="noStrike" kern="0" cap="none" spc="0" baseline="0">
          <a:solidFill>
            <a:srgbClr val="000000"/>
          </a:solidFill>
          <a:uFillTx/>
          <a:latin typeface="Times New Roman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Times New Roman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cs-CZ" sz="2000" b="0" i="0" u="none" strike="noStrike" kern="0" cap="none" spc="0" baseline="0">
          <a:solidFill>
            <a:srgbClr val="000000"/>
          </a:solidFill>
          <a:uFillTx/>
          <a:latin typeface="Times New Roman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»"/>
        <a:tabLst/>
        <a:defRPr lang="cs-CZ" sz="2000" b="0" i="0" u="none" strike="noStrike" kern="0" cap="none" spc="0" baseline="0">
          <a:solidFill>
            <a:srgbClr val="000000"/>
          </a:solidFill>
          <a:uFillTx/>
          <a:latin typeface="Times New Roman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Microsoft_Office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85800" y="1781946"/>
            <a:ext cx="7772400" cy="1143000"/>
          </a:xfrm>
        </p:spPr>
        <p:txBody>
          <a:bodyPr/>
          <a:lstStyle/>
          <a:p>
            <a:pPr lvl="0"/>
            <a:r>
              <a:rPr lang="en-US" sz="3200" dirty="0" err="1">
                <a:latin typeface="Arial" pitchFamily="34"/>
                <a:cs typeface="Arial" pitchFamily="34"/>
              </a:rPr>
              <a:t>Bioelektronika</a:t>
            </a:r>
            <a:r>
              <a:rPr lang="en-US" sz="3200" dirty="0">
                <a:latin typeface="Arial" pitchFamily="34"/>
                <a:cs typeface="Arial" pitchFamily="34"/>
              </a:rPr>
              <a:t> a </a:t>
            </a:r>
            <a:r>
              <a:rPr lang="en-US" sz="3200" dirty="0" err="1">
                <a:latin typeface="Arial" pitchFamily="34"/>
                <a:cs typeface="Arial" pitchFamily="34"/>
              </a:rPr>
              <a:t>organick</a:t>
            </a:r>
            <a:r>
              <a:rPr lang="sk-SK" sz="3200" dirty="0">
                <a:latin typeface="Arial" pitchFamily="34"/>
                <a:cs typeface="Arial" pitchFamily="34"/>
              </a:rPr>
              <a:t>á elektronika</a:t>
            </a:r>
            <a:r>
              <a:rPr lang="sk-SK" sz="2800" dirty="0">
                <a:latin typeface="Arial" pitchFamily="34"/>
                <a:cs typeface="Arial" pitchFamily="34"/>
              </a:rPr>
              <a:t/>
            </a:r>
            <a:br>
              <a:rPr lang="sk-SK" sz="2800" dirty="0">
                <a:latin typeface="Arial" pitchFamily="34"/>
                <a:cs typeface="Arial" pitchFamily="34"/>
              </a:rPr>
            </a:br>
            <a:endParaRPr lang="sk-SK" sz="2400" dirty="0">
              <a:latin typeface="Arial" pitchFamily="34"/>
              <a:cs typeface="Arial" pitchFamily="34"/>
            </a:endParaRPr>
          </a:p>
        </p:txBody>
      </p:sp>
      <p:sp>
        <p:nvSpPr>
          <p:cNvPr id="3" name="BlokTextu 3"/>
          <p:cNvSpPr txBox="1"/>
          <p:nvPr/>
        </p:nvSpPr>
        <p:spPr>
          <a:xfrm>
            <a:off x="755577" y="3903436"/>
            <a:ext cx="7632844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0" i="0" u="none" strike="noStrike" kern="1200" cap="none" spc="0" baseline="0">
                <a:solidFill>
                  <a:srgbClr val="A6A6A6"/>
                </a:solidFill>
                <a:uFillTx/>
                <a:latin typeface="Arial" pitchFamily="34"/>
                <a:cs typeface="Arial" pitchFamily="34"/>
              </a:rPr>
              <a:t>Július Cirák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292975" cy="517525"/>
          </a:xfrm>
        </p:spPr>
        <p:txBody>
          <a:bodyPr/>
          <a:lstStyle/>
          <a:p>
            <a:pPr algn="l" eaLnBrk="1" hangingPunct="1"/>
            <a:r>
              <a:rPr lang="sk-SK" sz="2800" smtClean="0">
                <a:solidFill>
                  <a:schemeClr val="accent2"/>
                </a:solidFill>
                <a:latin typeface="Arial" pitchFamily="34" charset="0"/>
              </a:rPr>
              <a:t>LB technológia pre prípravu monomolekulárnych organických vrstiev</a:t>
            </a:r>
            <a:endParaRPr lang="cs-CZ" sz="280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114800"/>
          </a:xfrm>
        </p:spPr>
        <p:txBody>
          <a:bodyPr/>
          <a:lstStyle/>
          <a:p>
            <a:pPr eaLnBrk="1" hangingPunct="1"/>
            <a:r>
              <a:rPr lang="sk-SK" sz="2200" smtClean="0">
                <a:latin typeface="Arial" pitchFamily="34" charset="0"/>
              </a:rPr>
              <a:t>Spontánne sformovanie  monomolekulárnej vrstvy amfifilných molekúl na hladine vody (Langmuirova monovrstva)</a:t>
            </a:r>
          </a:p>
          <a:p>
            <a:pPr eaLnBrk="1" hangingPunct="1">
              <a:buFontTx/>
              <a:buNone/>
            </a:pPr>
            <a:endParaRPr lang="sk-SK" sz="2200" smtClean="0"/>
          </a:p>
          <a:p>
            <a:pPr eaLnBrk="1" hangingPunct="1"/>
            <a:r>
              <a:rPr lang="sk-SK" sz="2200" smtClean="0">
                <a:latin typeface="Arial" pitchFamily="34" charset="0"/>
              </a:rPr>
              <a:t>Depozícia monovrstvy na tuhý substrát pri stálom povrchovom tlaku (vrstva Langmuira-Blodgettovej)</a:t>
            </a:r>
            <a:endParaRPr lang="cs-CZ" sz="2200" smtClean="0">
              <a:latin typeface="Arial" pitchFamily="34" charset="0"/>
            </a:endParaRPr>
          </a:p>
        </p:txBody>
      </p:sp>
      <p:pic>
        <p:nvPicPr>
          <p:cNvPr id="3077" name="Picture 4" descr="02-d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94300" y="2103438"/>
            <a:ext cx="2797175" cy="798512"/>
          </a:xfrm>
          <a:noFill/>
        </p:spPr>
      </p:pic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1447800" y="762000"/>
          <a:ext cx="6240463" cy="4064000"/>
        </p:xfrm>
        <a:graphic>
          <a:graphicData uri="http://schemas.openxmlformats.org/presentationml/2006/ole">
            <p:oleObj spid="_x0000_s1026" name="Dokument" r:id="rId4" imgW="6240600" imgH="4064040" progId="Word.Document.8">
              <p:embed/>
            </p:oleObj>
          </a:graphicData>
        </a:graphic>
      </p:graphicFrame>
      <p:pic>
        <p:nvPicPr>
          <p:cNvPr id="3078" name="Picture 6" descr="02-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3050" y="2590800"/>
            <a:ext cx="2343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02-d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114800"/>
            <a:ext cx="2686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02-d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1700" y="5638800"/>
            <a:ext cx="1104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457200"/>
            <a:ext cx="7216775" cy="517525"/>
          </a:xfrm>
        </p:spPr>
        <p:txBody>
          <a:bodyPr/>
          <a:lstStyle/>
          <a:p>
            <a:pPr algn="l" eaLnBrk="1" hangingPunct="1"/>
            <a:r>
              <a:rPr lang="sk-SK" sz="2800" smtClean="0">
                <a:solidFill>
                  <a:schemeClr val="accent2"/>
                </a:solidFill>
                <a:latin typeface="Arial" pitchFamily="34" charset="0"/>
              </a:rPr>
              <a:t>Zariadenie pre LB depozíciu</a:t>
            </a:r>
            <a:br>
              <a:rPr lang="sk-SK" sz="2800" smtClean="0">
                <a:solidFill>
                  <a:schemeClr val="accent2"/>
                </a:solidFill>
                <a:latin typeface="Arial" pitchFamily="34" charset="0"/>
              </a:rPr>
            </a:br>
            <a:endParaRPr lang="cs-CZ" sz="2800" smtClean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20483" name="Picture 3" descr="trough-trans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1150"/>
            <a:ext cx="57943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SC04427x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E2E4"/>
              </a:clrFrom>
              <a:clrTo>
                <a:srgbClr val="FFE2E4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3124200" y="152400"/>
            <a:ext cx="64246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216775" cy="685800"/>
          </a:xfrm>
        </p:spPr>
        <p:txBody>
          <a:bodyPr/>
          <a:lstStyle/>
          <a:p>
            <a:pPr algn="l" eaLnBrk="1" hangingPunct="1"/>
            <a:r>
              <a:rPr lang="sk-SK" sz="2800" smtClean="0">
                <a:solidFill>
                  <a:schemeClr val="accent2"/>
                </a:solidFill>
                <a:latin typeface="Arial" pitchFamily="34" charset="0"/>
              </a:rPr>
              <a:t>Izoterma </a:t>
            </a:r>
            <a:r>
              <a:rPr lang="sk-SK" sz="2800" smtClean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sk-SK" sz="2800" smtClean="0">
                <a:solidFill>
                  <a:schemeClr val="accent2"/>
                </a:solidFill>
                <a:latin typeface="Arial" pitchFamily="34" charset="0"/>
              </a:rPr>
              <a:t> – A pre monovrstvu</a:t>
            </a:r>
            <a:br>
              <a:rPr lang="sk-SK" sz="2800" smtClean="0">
                <a:solidFill>
                  <a:schemeClr val="accent2"/>
                </a:solidFill>
                <a:latin typeface="Arial" pitchFamily="34" charset="0"/>
              </a:rPr>
            </a:br>
            <a:r>
              <a:rPr lang="sk-SK" sz="2800" smtClean="0">
                <a:solidFill>
                  <a:schemeClr val="accent2"/>
                </a:solidFill>
                <a:latin typeface="Arial" pitchFamily="34" charset="0"/>
              </a:rPr>
              <a:t>kyseliny stearovej – C</a:t>
            </a:r>
            <a:r>
              <a:rPr lang="sk-SK" sz="2800" baseline="-25000" smtClean="0">
                <a:solidFill>
                  <a:schemeClr val="accent2"/>
                </a:solidFill>
                <a:latin typeface="Arial" pitchFamily="34" charset="0"/>
              </a:rPr>
              <a:t>18</a:t>
            </a:r>
            <a:endParaRPr lang="cs-CZ" sz="2800" smtClean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21507" name="Picture 3" descr="01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molecule-sma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5908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830263"/>
            <a:ext cx="7197725" cy="685800"/>
          </a:xfrm>
        </p:spPr>
        <p:txBody>
          <a:bodyPr/>
          <a:lstStyle/>
          <a:p>
            <a:pPr eaLnBrk="1" hangingPunct="1"/>
            <a:r>
              <a:rPr lang="sk-SK" sz="3200" smtClean="0">
                <a:solidFill>
                  <a:schemeClr val="accent2"/>
                </a:solidFill>
                <a:latin typeface="Arial" pitchFamily="34" charset="0"/>
              </a:rPr>
              <a:t>Experimentá</a:t>
            </a:r>
            <a:r>
              <a:rPr lang="en-US" sz="3200" smtClean="0">
                <a:solidFill>
                  <a:schemeClr val="accent2"/>
                </a:solidFill>
                <a:latin typeface="Arial" pitchFamily="34" charset="0"/>
              </a:rPr>
              <a:t>l</a:t>
            </a:r>
            <a:r>
              <a:rPr lang="sk-SK" sz="3200" smtClean="0">
                <a:solidFill>
                  <a:schemeClr val="accent2"/>
                </a:solidFill>
                <a:latin typeface="Arial" pitchFamily="34" charset="0"/>
              </a:rPr>
              <a:t>ne štúdium fyzikálnych vlastností LB vrstiev</a:t>
            </a:r>
            <a:r>
              <a:rPr lang="sk-SK" sz="2800" smtClean="0"/>
              <a:t> </a:t>
            </a:r>
            <a:endParaRPr lang="cs-CZ" sz="28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819400"/>
            <a:ext cx="76200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Nanoele</a:t>
            </a:r>
            <a:r>
              <a:rPr lang="sk-SK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ktrické javy v LB monovrstve</a:t>
            </a:r>
          </a:p>
          <a:p>
            <a:pPr eaLnBrk="1" hangingPunct="1">
              <a:defRPr/>
            </a:pPr>
            <a:r>
              <a:rPr lang="sk-SK" sz="2800" smtClean="0">
                <a:latin typeface="Arial" charset="0"/>
              </a:rPr>
              <a:t>Štruktúrna charakterizácia LB vrstiev</a:t>
            </a:r>
            <a:endParaRPr lang="en-US" sz="280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LB syst</a:t>
            </a:r>
            <a:r>
              <a:rPr lang="sk-SK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my</a:t>
            </a:r>
            <a:r>
              <a:rPr lang="sk-SK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pre opto- a mikroelektroniku</a:t>
            </a:r>
          </a:p>
          <a:p>
            <a:pPr eaLnBrk="1" hangingPunct="1">
              <a:defRPr/>
            </a:pPr>
            <a:r>
              <a:rPr lang="sk-SK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Elektrochemické experimenty s LB povrchovo modifikovanými</a:t>
            </a:r>
            <a:r>
              <a:rPr 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k-SK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mikroelektródami</a:t>
            </a:r>
          </a:p>
          <a:p>
            <a:pPr eaLnBrk="1" hangingPunct="1">
              <a:buFontTx/>
              <a:buNone/>
              <a:defRPr/>
            </a:pPr>
            <a:endParaRPr lang="sk-SK" sz="28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sk-SK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81000"/>
            <a:ext cx="7197725" cy="6858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accent2"/>
                </a:solidFill>
                <a:latin typeface="Symbol" pitchFamily="18" charset="2"/>
              </a:rPr>
              <a:t>Q/2Q </a:t>
            </a:r>
            <a:r>
              <a:rPr lang="en-US" sz="2800" smtClean="0">
                <a:solidFill>
                  <a:schemeClr val="accent2"/>
                </a:solidFill>
                <a:latin typeface="Arial" pitchFamily="34" charset="0"/>
              </a:rPr>
              <a:t>X-ray scan of 35 cadmium stearate monolayers on a glass substrate</a:t>
            </a:r>
            <a:endParaRPr lang="cs-CZ" sz="2800" smtClean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39939" name="Picture 3" descr="03t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905000"/>
            <a:ext cx="5716588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2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828800"/>
            <a:ext cx="6902450" cy="4419600"/>
          </a:xfrm>
          <a:noFill/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Q/2Q </a:t>
            </a:r>
            <a:r>
              <a:rPr lang="en-US">
                <a:solidFill>
                  <a:schemeClr val="accent2"/>
                </a:solidFill>
                <a:latin typeface="Arial" pitchFamily="34" charset="0"/>
              </a:rPr>
              <a:t>X-ray scan of 5 cadmium stearate monolayers on a glass substrate</a:t>
            </a:r>
            <a:endParaRPr lang="cs-CZ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accent2"/>
                </a:solidFill>
                <a:latin typeface="Arial" pitchFamily="34" charset="0"/>
              </a:rPr>
              <a:t>Scanning Electron Microscopy</a:t>
            </a:r>
          </a:p>
        </p:txBody>
      </p:sp>
      <p:pic>
        <p:nvPicPr>
          <p:cNvPr id="47107" name="Picture 3" descr="aSiH_1_1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75" y="1219200"/>
            <a:ext cx="39846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aSiH_1_0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aSiH_1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570413"/>
            <a:ext cx="3051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5221288" cy="3917950"/>
            <a:chOff x="1324" y="627"/>
            <a:chExt cx="3289" cy="2468"/>
          </a:xfrm>
        </p:grpSpPr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1383" y="674"/>
              <a:ext cx="3230" cy="2421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7112" name="Picture 8" descr="aSiH_1_04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24" y="627"/>
              <a:ext cx="3230" cy="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accent2"/>
                </a:solidFill>
                <a:latin typeface="Arial" pitchFamily="34" charset="0"/>
              </a:rPr>
              <a:t>Transmission Electron Microscopy</a:t>
            </a:r>
          </a:p>
        </p:txBody>
      </p:sp>
      <p:pic>
        <p:nvPicPr>
          <p:cNvPr id="46083" name="Picture 3" descr="Image0707-1612(CVBS)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8" y="1017588"/>
            <a:ext cx="4689475" cy="3524250"/>
          </a:xfrm>
          <a:noFill/>
          <a:ln>
            <a:solidFill>
              <a:schemeClr val="tx1"/>
            </a:solidFill>
          </a:ln>
        </p:spPr>
      </p:pic>
      <p:pic>
        <p:nvPicPr>
          <p:cNvPr id="46084" name="Picture 4" descr="Fig1--TEM-baq"/>
          <p:cNvPicPr>
            <a:picLocks noChangeAspect="1" noChangeArrowheads="1"/>
          </p:cNvPicPr>
          <p:nvPr/>
        </p:nvPicPr>
        <p:blipFill>
          <a:blip r:embed="rId4" cstate="print"/>
          <a:srcRect l="4704" t="6798" r="12717" b="6128"/>
          <a:stretch>
            <a:fillRect/>
          </a:stretch>
        </p:blipFill>
        <p:spPr bwMode="auto">
          <a:xfrm>
            <a:off x="4889500" y="1662113"/>
            <a:ext cx="42545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Image0707-1602(CVBS)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863" y="4667250"/>
            <a:ext cx="14859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6" descr="Image0707-1606(CVBS)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4188" y="4657725"/>
            <a:ext cx="1506537" cy="109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7" name="Picture 7" descr="Image0707-1600(CVBS)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7088" y="4643438"/>
            <a:ext cx="14636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57200"/>
            <a:ext cx="3289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57200" y="3505200"/>
          <a:ext cx="6478588" cy="3127375"/>
        </p:xfrm>
        <a:graphic>
          <a:graphicData uri="http://schemas.openxmlformats.org/presentationml/2006/ole">
            <p:oleObj spid="_x0000_s2050" name="CorelDRAW" r:id="rId4" imgW="4222699" imgH="2038198" progId="CorelDRAW.Graphic.12">
              <p:embed/>
            </p:oleObj>
          </a:graphicData>
        </a:graphic>
      </p:graphicFrame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62000" y="762000"/>
            <a:ext cx="45720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chemeClr val="accent2"/>
                </a:solidFill>
                <a:latin typeface="Arial" pitchFamily="34" charset="0"/>
              </a:rPr>
              <a:t>Iron oxide nanoparticles</a:t>
            </a:r>
          </a:p>
          <a:p>
            <a:pPr>
              <a:spcBef>
                <a:spcPct val="50000"/>
              </a:spcBef>
            </a:pPr>
            <a:endParaRPr lang="sk-SK" sz="2400">
              <a:solidFill>
                <a:schemeClr val="accent2"/>
              </a:solidFill>
            </a:endParaRPr>
          </a:p>
          <a:p>
            <a:r>
              <a:rPr lang="sk-SK" sz="2400">
                <a:solidFill>
                  <a:schemeClr val="accent2"/>
                </a:solidFill>
                <a:latin typeface="Arial" pitchFamily="34" charset="0"/>
              </a:rPr>
              <a:t>Grazing-incidence small-angle</a:t>
            </a:r>
          </a:p>
          <a:p>
            <a:r>
              <a:rPr lang="sk-SK" sz="2400">
                <a:solidFill>
                  <a:schemeClr val="accent2"/>
                </a:solidFill>
                <a:latin typeface="Arial" pitchFamily="34" charset="0"/>
              </a:rPr>
              <a:t>X-ray scattering (GISAXS)</a:t>
            </a:r>
            <a:endParaRPr lang="cs-CZ" sz="240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464550" cy="5135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Nanoparticles (NPs</a:t>
            </a:r>
            <a:r>
              <a:rPr lang="en-US" sz="240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Non-standard reactions; catalysis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Size-dependence of physical properties (</a:t>
            </a:r>
            <a:r>
              <a:rPr lang="en-US" sz="2000" b="1" smtClean="0"/>
              <a:t>!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Amorphous Silicon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</a:t>
            </a:r>
            <a:r>
              <a:rPr lang="en-US" sz="2000" baseline="-25000" smtClean="0"/>
              <a:t>e</a:t>
            </a:r>
            <a:r>
              <a:rPr lang="en-US" sz="2000" smtClean="0"/>
              <a:t> states:</a:t>
            </a:r>
            <a:r>
              <a:rPr lang="sk-SK" sz="2000" smtClean="0"/>
              <a:t>	</a:t>
            </a:r>
            <a:r>
              <a:rPr lang="en-US" sz="1800" smtClean="0"/>
              <a:t>- negatively charged states below midgap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                    </a:t>
            </a:r>
            <a:r>
              <a:rPr lang="sk-SK" sz="1800" smtClean="0"/>
              <a:t> 	</a:t>
            </a:r>
            <a:r>
              <a:rPr lang="en-US" sz="1800" smtClean="0"/>
              <a:t>- floating bonds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</a:t>
            </a:r>
            <a:r>
              <a:rPr lang="en-US" sz="2000" baseline="-25000" smtClean="0"/>
              <a:t>h</a:t>
            </a:r>
            <a:r>
              <a:rPr lang="en-US" sz="2000" smtClean="0"/>
              <a:t> states:</a:t>
            </a:r>
            <a:r>
              <a:rPr lang="sk-SK" sz="2000" smtClean="0"/>
              <a:t>	</a:t>
            </a:r>
            <a:r>
              <a:rPr lang="en-US" sz="1800" smtClean="0"/>
              <a:t>- positively charged states above midgap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                  	- ionised H molecule attached to Si dangling bond</a:t>
            </a:r>
            <a:r>
              <a:rPr lang="en-US" sz="1800" b="1" smtClean="0"/>
              <a:t> </a:t>
            </a:r>
            <a:r>
              <a:rPr lang="en-US" sz="1800" smtClean="0"/>
              <a:t> </a:t>
            </a:r>
            <a:r>
              <a:rPr lang="en-US" sz="1800" smtClean="0">
                <a:sym typeface="Symbol" pitchFamily="18" charset="2"/>
              </a:rPr>
              <a:t>Si</a:t>
            </a:r>
            <a:r>
              <a:rPr lang="en-US" sz="1800" smtClean="0">
                <a:latin typeface="Trebuchet MS" pitchFamily="34" charset="0"/>
                <a:cs typeface="Arial" pitchFamily="34" charset="0"/>
                <a:sym typeface="Symbol" pitchFamily="18" charset="2"/>
              </a:rPr>
              <a:t>–</a:t>
            </a:r>
            <a:r>
              <a:rPr lang="en-US" sz="1800" smtClean="0">
                <a:sym typeface="Symbol" pitchFamily="18" charset="2"/>
              </a:rPr>
              <a:t>H</a:t>
            </a:r>
            <a:r>
              <a:rPr lang="en-US" sz="1800" baseline="-10000" smtClean="0">
                <a:sym typeface="Symbol" pitchFamily="18" charset="2"/>
              </a:rPr>
              <a:t>2</a:t>
            </a:r>
            <a:r>
              <a:rPr lang="en-US" sz="1800" baseline="40000" smtClean="0">
                <a:sym typeface="Symbol" pitchFamily="18" charset="2"/>
              </a:rPr>
              <a:t>+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Langmuir-Blodgett technique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Ordered arrays of NPs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Well-defined structure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887788" y="363538"/>
            <a:ext cx="3027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pitchFamily="34" charset="0"/>
            </a:endParaRP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6769100" y="2057400"/>
          <a:ext cx="1670050" cy="1327150"/>
        </p:xfrm>
        <a:graphic>
          <a:graphicData uri="http://schemas.openxmlformats.org/presentationml/2006/ole">
            <p:oleObj spid="_x0000_s3074" name="Picture" r:id="rId4" imgW="4050720" imgH="3799800" progId="Word.Picture.8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76196" y="0"/>
            <a:ext cx="7772400" cy="1143000"/>
          </a:xfrm>
        </p:spPr>
        <p:txBody>
          <a:bodyPr anchorCtr="0"/>
          <a:lstStyle/>
          <a:p>
            <a:pPr lvl="0" algn="l"/>
            <a:r>
              <a:rPr lang="sk-SK" sz="2800">
                <a:solidFill>
                  <a:srgbClr val="3333CC"/>
                </a:solidFill>
                <a:latin typeface="Arial"/>
              </a:rPr>
              <a:t>Kremíkové technológie a Mooreov zákon</a:t>
            </a:r>
            <a:endParaRPr lang="cs-CZ" sz="2800">
              <a:solidFill>
                <a:srgbClr val="3333CC"/>
              </a:solidFill>
              <a:latin typeface="Arial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685800" y="1066803"/>
            <a:ext cx="6934196" cy="5394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sk-SK" sz="2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Generovanie tepla</a:t>
            </a:r>
            <a:r>
              <a:rPr lang="sk-SK" sz="22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Arial"/>
              </a:rPr>
              <a:t> </a:t>
            </a:r>
            <a:r>
              <a:rPr lang="sk-SK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 súčasnosti GHz mikroprocesor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 10 mil. tranzistorov emituje 100 W</a:t>
            </a:r>
            <a:r>
              <a:rPr lang="sk-SK" sz="22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Arial"/>
              </a:rPr>
              <a:t> </a:t>
            </a:r>
            <a:endParaRPr lang="sk-SK" sz="22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Prienik nosičov náboja </a:t>
            </a:r>
            <a:r>
              <a:rPr lang="sk-SK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Pásmová štruktúra</a:t>
            </a: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/>
            </a:r>
            <a:b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sk-SK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 kremíku poskytuje široké pásmo dovolených energií elektrónov. Niektoré z nich majú dostatočnú energiu na prechod z jedného prvku do susedného, v prípade ich tesnej blízkosti.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Kapacitná väzba medzi prvkami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Výrobné technológie </a:t>
            </a:r>
            <a:r>
              <a:rPr lang="sk-SK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(fotolitografie) Obmedzenie difrakciou svetla (žiarenia)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„Kremíková stena“ </a:t>
            </a:r>
            <a:r>
              <a:rPr lang="sk-SK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Pri rozmeroch 50 nm a menej nie je možné rovnomerné dopovanie v kremíku (je to vlastne limit pre uvažovanie objemových vlastností).</a:t>
            </a:r>
            <a:r>
              <a:rPr lang="sk-SK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sk-SK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Arial"/>
              </a:rPr>
              <a:t>  </a:t>
            </a:r>
            <a:r>
              <a:rPr lang="sk-SK" sz="1800" b="0" i="1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C0C0C0"/>
                  </a:outerShdw>
                </a:effectLst>
                <a:uFillTx/>
                <a:latin typeface="Arial"/>
              </a:rPr>
              <a:t>	</a:t>
            </a:r>
            <a:endParaRPr lang="cs-CZ" sz="1800" b="0" i="1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C0C0C0"/>
                </a:outerShdw>
              </a:effectLst>
              <a:uFillTx/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sk-SK" smtClean="0"/>
              <a:t>L</a:t>
            </a:r>
            <a:r>
              <a:rPr lang="en-US" smtClean="0"/>
              <a:t>angmuir-</a:t>
            </a:r>
            <a:r>
              <a:rPr lang="sk-SK" smtClean="0"/>
              <a:t>B</a:t>
            </a:r>
            <a:r>
              <a:rPr lang="en-US" smtClean="0"/>
              <a:t>lodgett deposition</a:t>
            </a:r>
          </a:p>
        </p:txBody>
      </p:sp>
      <p:pic>
        <p:nvPicPr>
          <p:cNvPr id="104451" name="Picture 3" descr="LB-deposition-scheme-color"/>
          <p:cNvPicPr>
            <a:picLocks noChangeAspect="1" noChangeArrowheads="1"/>
          </p:cNvPicPr>
          <p:nvPr/>
        </p:nvPicPr>
        <p:blipFill>
          <a:blip r:embed="rId3" cstate="print"/>
          <a:srcRect r="68176"/>
          <a:stretch>
            <a:fillRect/>
          </a:stretch>
        </p:blipFill>
        <p:spPr bwMode="auto">
          <a:xfrm>
            <a:off x="0" y="3962400"/>
            <a:ext cx="2925763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 descr="LB-deposition-scheme-color"/>
          <p:cNvPicPr>
            <a:picLocks noChangeAspect="1" noChangeArrowheads="1"/>
          </p:cNvPicPr>
          <p:nvPr/>
        </p:nvPicPr>
        <p:blipFill>
          <a:blip r:embed="rId4" cstate="print"/>
          <a:srcRect l="32866" r="37285"/>
          <a:stretch>
            <a:fillRect/>
          </a:stretch>
        </p:blipFill>
        <p:spPr bwMode="auto">
          <a:xfrm>
            <a:off x="2819400" y="38862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LB-deposition-scheme-color"/>
          <p:cNvPicPr>
            <a:picLocks noChangeAspect="1" noChangeArrowheads="1"/>
          </p:cNvPicPr>
          <p:nvPr/>
        </p:nvPicPr>
        <p:blipFill>
          <a:blip r:embed="rId5" cstate="print"/>
          <a:srcRect l="63710"/>
          <a:stretch>
            <a:fillRect/>
          </a:stretch>
        </p:blipFill>
        <p:spPr bwMode="auto">
          <a:xfrm>
            <a:off x="5562600" y="3886200"/>
            <a:ext cx="33369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8200"/>
            <a:ext cx="365283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86225" y="1660525"/>
            <a:ext cx="4537075" cy="1998663"/>
            <a:chOff x="2574" y="1046"/>
            <a:chExt cx="2858" cy="1259"/>
          </a:xfrm>
        </p:grpSpPr>
        <p:sp>
          <p:nvSpPr>
            <p:cNvPr id="62472" name="Rectangle 8"/>
            <p:cNvSpPr>
              <a:spLocks noChangeArrowheads="1"/>
            </p:cNvSpPr>
            <p:nvPr/>
          </p:nvSpPr>
          <p:spPr bwMode="auto">
            <a:xfrm>
              <a:off x="2645" y="1119"/>
              <a:ext cx="2787" cy="1186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pic>
          <p:nvPicPr>
            <p:cNvPr id="6247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-1854" t="-2965" r="-1482" b="-3503"/>
            <a:stretch>
              <a:fillRect/>
            </a:stretch>
          </p:blipFill>
          <p:spPr bwMode="auto">
            <a:xfrm>
              <a:off x="2574" y="1046"/>
              <a:ext cx="2788" cy="118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1371600"/>
            <a:ext cx="6084888" cy="3635375"/>
            <a:chOff x="807" y="660"/>
            <a:chExt cx="3833" cy="3054"/>
          </a:xfrm>
        </p:grpSpPr>
        <p:pic>
          <p:nvPicPr>
            <p:cNvPr id="6350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" y="660"/>
              <a:ext cx="3833" cy="3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2" name="Text Box 4"/>
            <p:cNvSpPr txBox="1">
              <a:spLocks noChangeArrowheads="1"/>
            </p:cNvSpPr>
            <p:nvPr/>
          </p:nvSpPr>
          <p:spPr bwMode="auto">
            <a:xfrm>
              <a:off x="1582" y="915"/>
              <a:ext cx="75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NPs @ Pt</a:t>
              </a:r>
            </a:p>
          </p:txBody>
        </p:sp>
      </p:grpSp>
      <p:sp>
        <p:nvSpPr>
          <p:cNvPr id="6349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Cyclic voltammetry</a:t>
            </a:r>
          </a:p>
        </p:txBody>
      </p: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914400" y="533400"/>
            <a:ext cx="6635750" cy="6324600"/>
            <a:chOff x="914" y="922"/>
            <a:chExt cx="3604" cy="2814"/>
          </a:xfrm>
        </p:grpSpPr>
        <p:pic>
          <p:nvPicPr>
            <p:cNvPr id="63499" name="Picture 7" descr="experiment-colour-2"/>
            <p:cNvPicPr>
              <a:picLocks noChangeAspect="1" noChangeArrowheads="1"/>
            </p:cNvPicPr>
            <p:nvPr/>
          </p:nvPicPr>
          <p:blipFill>
            <a:blip r:embed="rId4" cstate="print"/>
            <a:srcRect l="2576" t="5936" r="22491" b="7018"/>
            <a:stretch>
              <a:fillRect/>
            </a:stretch>
          </p:blipFill>
          <p:spPr bwMode="auto">
            <a:xfrm>
              <a:off x="914" y="1309"/>
              <a:ext cx="3604" cy="2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0" name="Text Box 8"/>
            <p:cNvSpPr txBox="1">
              <a:spLocks noChangeAspect="1" noChangeArrowheads="1"/>
            </p:cNvSpPr>
            <p:nvPr/>
          </p:nvSpPr>
          <p:spPr bwMode="auto">
            <a:xfrm>
              <a:off x="1575" y="922"/>
              <a:ext cx="87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NPs @ a-Si:H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990600" y="1809750"/>
            <a:ext cx="7296150" cy="4572000"/>
            <a:chOff x="752" y="1152"/>
            <a:chExt cx="4596" cy="2692"/>
          </a:xfrm>
        </p:grpSpPr>
        <p:sp>
          <p:nvSpPr>
            <p:cNvPr id="63494" name="Rectangle 10"/>
            <p:cNvSpPr>
              <a:spLocks noChangeArrowheads="1"/>
            </p:cNvSpPr>
            <p:nvPr/>
          </p:nvSpPr>
          <p:spPr bwMode="auto">
            <a:xfrm>
              <a:off x="848" y="1248"/>
              <a:ext cx="4500" cy="259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latin typeface="Arial" pitchFamily="34" charset="0"/>
                </a:rPr>
                <a:t>	        D</a:t>
              </a:r>
              <a:r>
                <a:rPr lang="en-US" sz="1800" baseline="-25000">
                  <a:latin typeface="Arial" pitchFamily="34" charset="0"/>
                </a:rPr>
                <a:t>e</a:t>
              </a:r>
              <a:r>
                <a:rPr lang="en-US" sz="1800">
                  <a:latin typeface="Arial" pitchFamily="34" charset="0"/>
                </a:rPr>
                <a:t>				        D</a:t>
              </a:r>
              <a:r>
                <a:rPr lang="en-US" sz="1800" baseline="-25000">
                  <a:latin typeface="Arial" pitchFamily="34" charset="0"/>
                </a:rPr>
                <a:t>h</a:t>
              </a:r>
            </a:p>
          </p:txBody>
        </p:sp>
        <p:sp>
          <p:nvSpPr>
            <p:cNvPr id="63495" name="Rectangle 11"/>
            <p:cNvSpPr>
              <a:spLocks noChangeArrowheads="1"/>
            </p:cNvSpPr>
            <p:nvPr/>
          </p:nvSpPr>
          <p:spPr bwMode="auto">
            <a:xfrm>
              <a:off x="752" y="1152"/>
              <a:ext cx="4500" cy="2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>
                  <a:latin typeface="Arial" pitchFamily="34" charset="0"/>
                </a:rPr>
                <a:t>	         D</a:t>
              </a:r>
              <a:r>
                <a:rPr lang="en-US" sz="1800" baseline="-25000">
                  <a:latin typeface="Arial" pitchFamily="34" charset="0"/>
                </a:rPr>
                <a:t>e</a:t>
              </a:r>
              <a:r>
                <a:rPr lang="en-US" sz="1800">
                  <a:latin typeface="Arial" pitchFamily="34" charset="0"/>
                </a:rPr>
                <a:t>				        D</a:t>
              </a:r>
              <a:r>
                <a:rPr lang="en-US" sz="1800" baseline="-25000">
                  <a:latin typeface="Arial" pitchFamily="34" charset="0"/>
                </a:rPr>
                <a:t>h</a:t>
              </a:r>
            </a:p>
          </p:txBody>
        </p:sp>
        <p:pic>
          <p:nvPicPr>
            <p:cNvPr id="63496" name="Picture 12" descr="q-positive-e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73" y="2618"/>
              <a:ext cx="1888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7" name="Picture 13" descr="q-negative-e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53" y="2627"/>
              <a:ext cx="1877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498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 l="2629" r="18623"/>
            <a:stretch>
              <a:fillRect/>
            </a:stretch>
          </p:blipFill>
          <p:spPr bwMode="auto">
            <a:xfrm>
              <a:off x="1954" y="1273"/>
              <a:ext cx="2093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Quantized Double-Layer Charging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350" y="2286000"/>
            <a:ext cx="8855075" cy="3074988"/>
            <a:chOff x="164" y="1904"/>
            <a:chExt cx="5578" cy="1937"/>
          </a:xfrm>
        </p:grpSpPr>
        <p:pic>
          <p:nvPicPr>
            <p:cNvPr id="6452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" y="2528"/>
              <a:ext cx="1641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" y="3122"/>
              <a:ext cx="1555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5" name="Picture 11" descr="calculation-color"/>
            <p:cNvPicPr>
              <a:picLocks noChangeAspect="1" noChangeArrowheads="1"/>
            </p:cNvPicPr>
            <p:nvPr/>
          </p:nvPicPr>
          <p:blipFill>
            <a:blip r:embed="rId5" cstate="print"/>
            <a:srcRect l="4669" t="4674" r="4308" b="10056"/>
            <a:stretch>
              <a:fillRect/>
            </a:stretch>
          </p:blipFill>
          <p:spPr bwMode="auto">
            <a:xfrm>
              <a:off x="3046" y="1904"/>
              <a:ext cx="2696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6" name="Picture 12" descr="csph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23" y="2192"/>
              <a:ext cx="74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7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9" y="2032"/>
              <a:ext cx="110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21" name="Text Box 14"/>
          <p:cNvSpPr txBox="1">
            <a:spLocks noChangeArrowheads="1"/>
          </p:cNvSpPr>
          <p:nvPr/>
        </p:nvSpPr>
        <p:spPr bwMode="auto">
          <a:xfrm>
            <a:off x="525463" y="1584325"/>
            <a:ext cx="7932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Single-electron charging of NPs (electrochemical Coulomb staircase)</a:t>
            </a:r>
          </a:p>
        </p:txBody>
      </p:sp>
      <p:sp>
        <p:nvSpPr>
          <p:cNvPr id="64522" name="Text Box 15"/>
          <p:cNvSpPr txBox="1">
            <a:spLocks noChangeArrowheads="1"/>
          </p:cNvSpPr>
          <p:nvPr/>
        </p:nvSpPr>
        <p:spPr bwMode="auto">
          <a:xfrm>
            <a:off x="2767013" y="5670550"/>
            <a:ext cx="391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Monodisperse NPs are essential!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QDL Charging analysis</a:t>
            </a:r>
          </a:p>
        </p:txBody>
      </p:sp>
      <p:pic>
        <p:nvPicPr>
          <p:cNvPr id="65539" name="Picture 3" descr="analysis"/>
          <p:cNvPicPr>
            <a:picLocks noChangeAspect="1" noChangeArrowheads="1"/>
          </p:cNvPicPr>
          <p:nvPr/>
        </p:nvPicPr>
        <p:blipFill>
          <a:blip r:embed="rId3" cstate="print"/>
          <a:srcRect l="5264" t="5429" r="9642" b="5708"/>
          <a:stretch>
            <a:fillRect/>
          </a:stretch>
        </p:blipFill>
        <p:spPr bwMode="auto">
          <a:xfrm>
            <a:off x="303213" y="1577975"/>
            <a:ext cx="50720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799138" y="1673225"/>
            <a:ext cx="233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C</a:t>
            </a:r>
            <a:r>
              <a:rPr lang="en-US" sz="1800" baseline="-25000">
                <a:solidFill>
                  <a:schemeClr val="accent2"/>
                </a:solidFill>
                <a:latin typeface="Trebuchet MS" pitchFamily="34" charset="0"/>
              </a:rPr>
              <a:t>NP</a:t>
            </a:r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= 0.95aF</a:t>
            </a:r>
          </a:p>
          <a:p>
            <a:endParaRPr lang="en-US" sz="600">
              <a:solidFill>
                <a:schemeClr val="accent2"/>
              </a:solidFill>
              <a:latin typeface="Trebuchet MS" pitchFamily="34" charset="0"/>
            </a:endParaRPr>
          </a:p>
          <a:p>
            <a:r>
              <a:rPr lang="sk-SK" sz="1800">
                <a:solidFill>
                  <a:srgbClr val="3A629E"/>
                </a:solidFill>
                <a:latin typeface="Trebuchet MS" pitchFamily="34" charset="0"/>
              </a:rPr>
              <a:t>(NP diameter </a:t>
            </a:r>
            <a:r>
              <a:rPr lang="en-US" sz="1800">
                <a:solidFill>
                  <a:srgbClr val="3A629E"/>
                </a:solidFill>
                <a:latin typeface="Trebuchet MS" pitchFamily="34" charset="0"/>
              </a:rPr>
              <a:t>7.6</a:t>
            </a:r>
            <a:r>
              <a:rPr lang="sk-SK" sz="1800">
                <a:solidFill>
                  <a:srgbClr val="3A629E"/>
                </a:solidFill>
                <a:latin typeface="Trebuchet MS" pitchFamily="34" charset="0"/>
              </a:rPr>
              <a:t>nm)</a:t>
            </a:r>
            <a:endParaRPr lang="en-US" sz="1800">
              <a:solidFill>
                <a:srgbClr val="3A629E"/>
              </a:solidFill>
              <a:latin typeface="Trebuchet MS" pitchFamily="34" charset="0"/>
            </a:endParaRPr>
          </a:p>
          <a:p>
            <a:endParaRPr lang="en-US" sz="1800">
              <a:solidFill>
                <a:schemeClr val="accent2"/>
              </a:solidFill>
              <a:latin typeface="Trebuchet MS" pitchFamily="34" charset="0"/>
            </a:endParaRPr>
          </a:p>
          <a:p>
            <a:endParaRPr lang="en-US" sz="1800">
              <a:solidFill>
                <a:schemeClr val="accent2"/>
              </a:solidFill>
              <a:latin typeface="Trebuchet MS" pitchFamily="34" charset="0"/>
            </a:endParaRPr>
          </a:p>
          <a:p>
            <a:r>
              <a:rPr lang="en-US" sz="180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E</a:t>
            </a:r>
            <a:r>
              <a:rPr lang="en-US" sz="1800" baseline="-25000">
                <a:solidFill>
                  <a:schemeClr val="accent2"/>
                </a:solidFill>
                <a:latin typeface="Trebuchet MS" pitchFamily="34" charset="0"/>
              </a:rPr>
              <a:t>NP</a:t>
            </a:r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 = 167mV</a:t>
            </a:r>
          </a:p>
          <a:p>
            <a:endParaRPr lang="en-US" sz="1800">
              <a:solidFill>
                <a:schemeClr val="accent2"/>
              </a:solidFill>
              <a:latin typeface="Trebuchet MS" pitchFamily="34" charset="0"/>
            </a:endParaRPr>
          </a:p>
          <a:p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E</a:t>
            </a:r>
            <a:r>
              <a:rPr lang="en-US" sz="1800" baseline="-25000">
                <a:solidFill>
                  <a:schemeClr val="accent2"/>
                </a:solidFill>
                <a:latin typeface="Trebuchet MS" pitchFamily="34" charset="0"/>
              </a:rPr>
              <a:t>PZC</a:t>
            </a:r>
            <a:r>
              <a:rPr lang="en-US" sz="1800">
                <a:solidFill>
                  <a:schemeClr val="accent2"/>
                </a:solidFill>
                <a:latin typeface="Trebuchet MS" pitchFamily="34" charset="0"/>
              </a:rPr>
              <a:t> = -73mV</a:t>
            </a:r>
          </a:p>
          <a:p>
            <a:endParaRPr lang="en-US" sz="1800">
              <a:solidFill>
                <a:schemeClr val="accent2"/>
              </a:solidFill>
              <a:latin typeface="Trebuchet MS" pitchFamily="34" charset="0"/>
            </a:endParaRPr>
          </a:p>
          <a:p>
            <a:endParaRPr lang="en-US" sz="1800">
              <a:solidFill>
                <a:schemeClr val="accent2"/>
              </a:solidFill>
              <a:latin typeface="Trebuchet MS" pitchFamily="34" charset="0"/>
            </a:endParaRPr>
          </a:p>
          <a:p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smtClean="0"/>
              <a:t>Charge distribution vs. apllied potential during cyclic voltammetry</a:t>
            </a:r>
            <a:endParaRPr lang="en-US" sz="2400" smtClean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64087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sk-SK" sz="3200" smtClean="0">
                <a:solidFill>
                  <a:schemeClr val="accent2"/>
                </a:solidFill>
                <a:latin typeface="Arial" pitchFamily="34" charset="0"/>
              </a:rPr>
              <a:t>Závery</a:t>
            </a:r>
            <a:endParaRPr lang="cs-CZ" sz="320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066800"/>
            <a:ext cx="5715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>
                <a:cs typeface="Times New Roman" pitchFamily="18" charset="0"/>
              </a:rPr>
              <a:t> </a:t>
            </a:r>
            <a:r>
              <a:rPr lang="sk-SK" sz="2800" b="1" smtClean="0"/>
              <a:t>	</a:t>
            </a:r>
            <a:r>
              <a:rPr lang="sk-SK" sz="2200" smtClean="0">
                <a:latin typeface="Arial" pitchFamily="34" charset="0"/>
              </a:rPr>
              <a:t>Pri posudzovaní úlohy LB vrstiev v materiálových vedách treba uvažovať nielen o potenciálnych aplikáciách, ale predovšetkým o vedeckom význame pri štúdiu 2D molekulových systémov. Hlavný záujem smeruje k systémom zložených z niekoľkých typov molekúl, kde molekulové interakcie majú zásadný význam v určovaní vlastností systému ako celku. Ale práve tieto interakcie závisia na spôsobe ako sa molekuly v systéme spontánne organizujú – závisia na molekulovej samoorganizácii. </a:t>
            </a:r>
            <a:endParaRPr lang="cs-CZ" sz="220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72708" name="Picture 4" descr="puzzle-N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350" y="1143000"/>
            <a:ext cx="380365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28600" y="5389563"/>
            <a:ext cx="76962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k-SK" sz="2200">
                <a:solidFill>
                  <a:srgbClr val="FF0000"/>
                </a:solidFill>
                <a:latin typeface="Arial" pitchFamily="34" charset="0"/>
              </a:rPr>
              <a:t>LB vrstvy sú ideálnym technologickým prostriedkom pre modelovanie základných fyzikálnych procesov v systémoch </a:t>
            </a:r>
          </a:p>
          <a:p>
            <a:pPr>
              <a:lnSpc>
                <a:spcPct val="90000"/>
              </a:lnSpc>
            </a:pPr>
            <a:r>
              <a:rPr lang="sk-SK" sz="2200">
                <a:solidFill>
                  <a:srgbClr val="FF0000"/>
                </a:solidFill>
                <a:latin typeface="Arial" pitchFamily="34" charset="0"/>
              </a:rPr>
              <a:t>s molekulovou samoorganizáciou</a:t>
            </a:r>
            <a:r>
              <a:rPr lang="sk-SK" sz="2200">
                <a:solidFill>
                  <a:srgbClr val="FF0000"/>
                </a:solidFill>
              </a:rPr>
              <a:t>.</a:t>
            </a:r>
            <a:endParaRPr lang="cs-CZ" sz="22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oreslaw_graph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11284" y="1314449"/>
            <a:ext cx="6321420" cy="42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body" idx="4294967295"/>
          </p:nvPr>
        </p:nvSpPr>
        <p:spPr>
          <a:xfrm>
            <a:off x="533396" y="1219196"/>
            <a:ext cx="3810003" cy="1981203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sk-SK" sz="2200">
                <a:solidFill>
                  <a:srgbClr val="FF0000"/>
                </a:solidFill>
                <a:latin typeface="Arial"/>
              </a:rPr>
              <a:t>Molekulárna elektronika</a:t>
            </a:r>
            <a:endParaRPr lang="en-US" sz="2200">
              <a:solidFill>
                <a:srgbClr val="FF0000"/>
              </a:solidFill>
              <a:latin typeface="Arial"/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r>
              <a:rPr lang="sk-SK" sz="2200">
                <a:latin typeface="Arial"/>
              </a:rPr>
              <a:t>	Zmena operačných princípov ako aj materiálov v elektronických systémoch – molekuly</a:t>
            </a:r>
            <a:endParaRPr lang="en-US" sz="2200">
              <a:latin typeface="Arial"/>
            </a:endParaRPr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28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en-US" sz="2800"/>
          </a:p>
          <a:p>
            <a:pPr lvl="0">
              <a:lnSpc>
                <a:spcPct val="90000"/>
              </a:lnSpc>
              <a:spcBef>
                <a:spcPts val="700"/>
              </a:spcBef>
            </a:pPr>
            <a:endParaRPr lang="sk-SK" sz="2800">
              <a:latin typeface="Arial" pitchFamily="34"/>
              <a:cs typeface="Arial" pitchFamily="34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4495803" y="1219196"/>
            <a:ext cx="4419596" cy="16002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sk-SK" sz="2200">
                <a:solidFill>
                  <a:srgbClr val="FF0000"/>
                </a:solidFill>
                <a:latin typeface="Arial"/>
              </a:rPr>
              <a:t>Nanoelektronika</a:t>
            </a:r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r>
              <a:rPr lang="sk-SK" sz="2200">
                <a:latin typeface="Arial"/>
              </a:rPr>
              <a:t>	Postupná redukcia rozmerov objemových polovodičových komponentov (využitie kvantových efektov a jednoelektrónových systémov)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803" y="3657600"/>
            <a:ext cx="2732090" cy="22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05396" y="3581403"/>
            <a:ext cx="2732090" cy="22351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"/>
          <p:cNvSpPr/>
          <p:nvPr/>
        </p:nvSpPr>
        <p:spPr>
          <a:xfrm>
            <a:off x="41276" y="76196"/>
            <a:ext cx="6969127" cy="8397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800" b="0" i="0" u="none" strike="noStrike" kern="1200" cap="none" spc="0" baseline="0">
                <a:solidFill>
                  <a:srgbClr val="3333CC"/>
                </a:solidFill>
                <a:uFillTx/>
                <a:latin typeface="Arial"/>
              </a:rPr>
              <a:t>Vývojové stratégie elektroniky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ore_break_dow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5434" y="846140"/>
            <a:ext cx="8493120" cy="5165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1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6434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76196" y="76196"/>
            <a:ext cx="7772400" cy="1143000"/>
          </a:xfrm>
        </p:spPr>
        <p:txBody>
          <a:bodyPr anchorCtr="0"/>
          <a:lstStyle/>
          <a:p>
            <a:pPr lvl="0" algn="l"/>
            <a:r>
              <a:rPr lang="sk-SK" sz="2800">
                <a:solidFill>
                  <a:srgbClr val="3333CC"/>
                </a:solidFill>
                <a:latin typeface="Arial"/>
              </a:rPr>
              <a:t>Výhody molekulárnych systémov</a:t>
            </a:r>
            <a:endParaRPr lang="cs-CZ" sz="2800">
              <a:solidFill>
                <a:srgbClr val="3333CC"/>
              </a:solidFill>
              <a:latin typeface="Arial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>
          <a:xfrm>
            <a:off x="381003" y="1447796"/>
            <a:ext cx="7772400" cy="41148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sk-SK" sz="2200" b="1">
                <a:latin typeface="Arial"/>
              </a:rPr>
              <a:t>Rozmer  </a:t>
            </a:r>
            <a:r>
              <a:rPr lang="sk-SK" sz="2200">
                <a:latin typeface="Arial"/>
              </a:rPr>
              <a:t>Typický rozmer molekúl je 1 – 100 nm, funkčné nanoštruktúry majú výhody v cene, účinnosti, v disipácii tepla</a:t>
            </a:r>
            <a:r>
              <a:rPr lang="en-US" sz="2200">
                <a:latin typeface="Arial"/>
              </a:rPr>
              <a:t>; mo</a:t>
            </a:r>
            <a:r>
              <a:rPr lang="sk-SK" sz="2200">
                <a:latin typeface="Arial"/>
              </a:rPr>
              <a:t>ž</a:t>
            </a:r>
            <a:r>
              <a:rPr lang="en-US" sz="2200">
                <a:latin typeface="Arial"/>
              </a:rPr>
              <a:t>n</a:t>
            </a:r>
            <a:r>
              <a:rPr lang="sk-SK" sz="2200">
                <a:latin typeface="Arial"/>
              </a:rPr>
              <a:t>á</a:t>
            </a:r>
            <a:r>
              <a:rPr lang="en-US" sz="2200">
                <a:latin typeface="Arial"/>
              </a:rPr>
              <a:t> pr</a:t>
            </a:r>
            <a:r>
              <a:rPr lang="sk-SK" sz="2200">
                <a:latin typeface="Arial"/>
              </a:rPr>
              <a:t>í</a:t>
            </a:r>
            <a:r>
              <a:rPr lang="en-US" sz="2200">
                <a:latin typeface="Arial"/>
              </a:rPr>
              <a:t>prava</a:t>
            </a:r>
            <a:r>
              <a:rPr lang="sk-SK" sz="2200">
                <a:latin typeface="Arial"/>
              </a:rPr>
              <a:t> 10</a:t>
            </a:r>
            <a:r>
              <a:rPr lang="sk-SK" sz="2200" baseline="30000">
                <a:latin typeface="Arial"/>
              </a:rPr>
              <a:t>20</a:t>
            </a:r>
            <a:r>
              <a:rPr lang="sk-SK" sz="2200">
                <a:latin typeface="Arial"/>
              </a:rPr>
              <a:t> identických molekúl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sk-SK" sz="2200" b="1">
                <a:latin typeface="Arial"/>
              </a:rPr>
              <a:t>Samoorganizácia a rozpoznanie  </a:t>
            </a:r>
            <a:r>
              <a:rPr lang="sk-SK" sz="2200">
                <a:latin typeface="Arial"/>
              </a:rPr>
              <a:t>Možno využiť špecifické medzimolekulové interakcie pre prípravu molekulových systémov. Molekulové rozpoznanie a spínací jav v rámci molekuly – senzor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sk-SK" sz="2200" b="1">
                <a:latin typeface="Arial"/>
              </a:rPr>
              <a:t>Dynamická stereochémia</a:t>
            </a:r>
            <a:r>
              <a:rPr lang="sk-SK" sz="2200">
                <a:latin typeface="Arial"/>
              </a:rPr>
              <a:t>  Mnohé molekuly majú viaceré odlišné stabilné geometrické štruktúry alebo izoméry. Tieto štruktúry majú odlišné optické alebo elektronické vlastnosti (molekula retinalu).</a:t>
            </a:r>
          </a:p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lang="sk-SK" sz="2200" b="1">
                <a:latin typeface="Arial"/>
              </a:rPr>
              <a:t>Syntetické „krajčírstvo“  </a:t>
            </a:r>
            <a:r>
              <a:rPr lang="sk-SK" sz="2200">
                <a:latin typeface="Arial"/>
              </a:rPr>
              <a:t>Voľbou molekulového zloženia a geometrie možno široko meniť molekulový transport, väzbu, optické a štruktúrne vlastnosti. Nástroje molekulovej syntézy sú vysoko vyvinuté.</a:t>
            </a:r>
            <a:r>
              <a:rPr lang="sk-SK" sz="2200" b="1">
                <a:latin typeface="Arial"/>
              </a:rPr>
              <a:t> </a:t>
            </a:r>
            <a:endParaRPr lang="cs-CZ" sz="2200" b="1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body" idx="4294967295"/>
          </p:nvPr>
        </p:nvSpPr>
        <p:spPr>
          <a:xfrm>
            <a:off x="609603" y="609603"/>
            <a:ext cx="7619996" cy="5486400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endParaRPr lang="sk-SK" sz="2000"/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endParaRPr lang="sk-SK" sz="2000"/>
          </a:p>
          <a:p>
            <a:pPr lvl="0">
              <a:lnSpc>
                <a:spcPct val="90000"/>
              </a:lnSpc>
              <a:spcBef>
                <a:spcPts val="600"/>
              </a:spcBef>
              <a:buNone/>
            </a:pPr>
            <a:r>
              <a:rPr lang="sk-SK" sz="2400" b="1">
                <a:solidFill>
                  <a:srgbClr val="FF0000"/>
                </a:solidFill>
                <a:latin typeface="Arial"/>
              </a:rPr>
              <a:t>MOLEKULÁRNA ELEKTRONIKA</a:t>
            </a:r>
            <a:r>
              <a:rPr lang="sk-SK" sz="2000" b="1">
                <a:solidFill>
                  <a:srgbClr val="FF0000"/>
                </a:solidFill>
                <a:latin typeface="Arial"/>
              </a:rPr>
              <a:t> </a:t>
            </a:r>
            <a:endParaRPr lang="en-US" sz="2000" b="1">
              <a:solidFill>
                <a:srgbClr val="FF0000"/>
              </a:solidFill>
              <a:latin typeface="Arial"/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endParaRPr lang="en-US" sz="2000">
              <a:latin typeface="Arial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None/>
            </a:pPr>
            <a:r>
              <a:rPr lang="sk-SK" sz="2400">
                <a:latin typeface="Arial"/>
              </a:rPr>
              <a:t>Návrh a syntéza molekuly s určitou elektrickou, magnetickou optickou,</a:t>
            </a:r>
            <a:r>
              <a:rPr lang="en-US" sz="2400">
                <a:latin typeface="Arial"/>
              </a:rPr>
              <a:t> </a:t>
            </a:r>
            <a:r>
              <a:rPr lang="sk-SK" sz="2400">
                <a:latin typeface="Arial"/>
              </a:rPr>
              <a:t>chemickou vlastnosťou, resp. kombináciou vlastností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None/>
            </a:pPr>
            <a:r>
              <a:rPr lang="sk-SK" sz="2400">
                <a:latin typeface="Arial"/>
              </a:rPr>
              <a:t>Zloženie funkčného molekulárneho systému (self-assembly, metóda Langmuira-Blodgettovej,...?)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None/>
            </a:pPr>
            <a:r>
              <a:rPr lang="sk-SK" sz="2400">
                <a:latin typeface="Arial"/>
              </a:rPr>
              <a:t>Spojenie molekúl–prvkov s makroskopickým prostredím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buNone/>
            </a:pPr>
            <a:endParaRPr lang="sk-SK" sz="2400" b="1">
              <a:latin typeface="Arial"/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endParaRPr lang="sk-SK" sz="2000">
              <a:latin typeface="Arial"/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endParaRPr lang="sk-SK" sz="2000"/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endParaRPr lang="sk-SK" sz="2000"/>
          </a:p>
          <a:p>
            <a:pPr lvl="0">
              <a:lnSpc>
                <a:spcPct val="90000"/>
              </a:lnSpc>
              <a:spcBef>
                <a:spcPts val="500"/>
              </a:spcBef>
              <a:buNone/>
            </a:pPr>
            <a:r>
              <a:rPr lang="sk-SK" sz="2000" b="1"/>
              <a:t> </a:t>
            </a:r>
            <a:endParaRPr lang="cs-CZ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brázok (2).jpg"/>
          <p:cNvPicPr>
            <a:picLocks noChangeAspect="1"/>
          </p:cNvPicPr>
          <p:nvPr/>
        </p:nvPicPr>
        <p:blipFill>
          <a:blip r:embed="rId3" cstate="print"/>
          <a:srcRect l="5778" t="9449" r="4045" b="24147"/>
          <a:stretch>
            <a:fillRect/>
          </a:stretch>
        </p:blipFill>
        <p:spPr>
          <a:xfrm>
            <a:off x="1115613" y="755879"/>
            <a:ext cx="6320561" cy="512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417</Words>
  <Application>Microsoft Office PowerPoint</Application>
  <PresentationFormat>On-screen Show (4:3)</PresentationFormat>
  <Paragraphs>111</Paragraphs>
  <Slides>25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Design</vt:lpstr>
      <vt:lpstr>Dokument aplikace Microsoft Word</vt:lpstr>
      <vt:lpstr>CorelDRAW 12.0 Graphic</vt:lpstr>
      <vt:lpstr>Microsoft Word Picture</vt:lpstr>
      <vt:lpstr>Bioelektronika a organická elektronika </vt:lpstr>
      <vt:lpstr>Kremíkové technológie a Mooreov zákon</vt:lpstr>
      <vt:lpstr>Slide 3</vt:lpstr>
      <vt:lpstr>Slide 4</vt:lpstr>
      <vt:lpstr>Slide 5</vt:lpstr>
      <vt:lpstr>Slide 6</vt:lpstr>
      <vt:lpstr>Výhody molekulárnych systémov</vt:lpstr>
      <vt:lpstr>Slide 8</vt:lpstr>
      <vt:lpstr>Slide 9</vt:lpstr>
      <vt:lpstr>LB technológia pre prípravu monomolekulárnych organických vrstiev</vt:lpstr>
      <vt:lpstr>Zariadenie pre LB depozíciu </vt:lpstr>
      <vt:lpstr>Izoterma p – A pre monovrstvu kyseliny stearovej – C18</vt:lpstr>
      <vt:lpstr>Experimentálne štúdium fyzikálnych vlastností LB vrstiev </vt:lpstr>
      <vt:lpstr>Q/2Q X-ray scan of 35 cadmium stearate monolayers on a glass substrate</vt:lpstr>
      <vt:lpstr>Slide 15</vt:lpstr>
      <vt:lpstr>Scanning Electron Microscopy</vt:lpstr>
      <vt:lpstr>Transmission Electron Microscopy</vt:lpstr>
      <vt:lpstr>Slide 18</vt:lpstr>
      <vt:lpstr>Motivation</vt:lpstr>
      <vt:lpstr>Langmuir-Blodgett deposition</vt:lpstr>
      <vt:lpstr>Cyclic voltammetry</vt:lpstr>
      <vt:lpstr>Quantized Double-Layer Charging</vt:lpstr>
      <vt:lpstr>QDL Charging analysis</vt:lpstr>
      <vt:lpstr>Charge distribution vs. apllied potential during cyclic voltammetry</vt:lpstr>
      <vt:lpstr>Závery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Kremíkové technológie a Mooreov zákon</dc:title>
  <dc:creator>Katedra fyziky</dc:creator>
  <cp:lastModifiedBy>Július Cirák</cp:lastModifiedBy>
  <cp:revision>11</cp:revision>
  <dcterms:created xsi:type="dcterms:W3CDTF">2008-09-24T15:01:39Z</dcterms:created>
  <dcterms:modified xsi:type="dcterms:W3CDTF">2011-09-27T14:10:04Z</dcterms:modified>
</cp:coreProperties>
</file>